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slides/slide7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57" r:id="rId2"/>
    <p:sldId id="256" r:id="rId3"/>
    <p:sldId id="362" r:id="rId4"/>
    <p:sldId id="363" r:id="rId5"/>
    <p:sldId id="364" r:id="rId6"/>
    <p:sldId id="365" r:id="rId7"/>
    <p:sldId id="366" r:id="rId8"/>
    <p:sldId id="367" r:id="rId9"/>
    <p:sldId id="368" r:id="rId10"/>
    <p:sldId id="369" r:id="rId11"/>
    <p:sldId id="370" r:id="rId12"/>
    <p:sldId id="389" r:id="rId13"/>
    <p:sldId id="371" r:id="rId14"/>
    <p:sldId id="372" r:id="rId15"/>
    <p:sldId id="373" r:id="rId16"/>
    <p:sldId id="382" r:id="rId17"/>
    <p:sldId id="383" r:id="rId18"/>
    <p:sldId id="384" r:id="rId19"/>
    <p:sldId id="374" r:id="rId20"/>
    <p:sldId id="375" r:id="rId21"/>
    <p:sldId id="376" r:id="rId22"/>
    <p:sldId id="431" r:id="rId23"/>
    <p:sldId id="385" r:id="rId24"/>
    <p:sldId id="386" r:id="rId25"/>
    <p:sldId id="377" r:id="rId26"/>
    <p:sldId id="378" r:id="rId27"/>
    <p:sldId id="379" r:id="rId28"/>
    <p:sldId id="432" r:id="rId29"/>
    <p:sldId id="387" r:id="rId30"/>
    <p:sldId id="388" r:id="rId31"/>
    <p:sldId id="380" r:id="rId32"/>
    <p:sldId id="381" r:id="rId33"/>
    <p:sldId id="390" r:id="rId34"/>
    <p:sldId id="391" r:id="rId35"/>
    <p:sldId id="392" r:id="rId36"/>
    <p:sldId id="393" r:id="rId37"/>
    <p:sldId id="394" r:id="rId38"/>
    <p:sldId id="395" r:id="rId39"/>
    <p:sldId id="396" r:id="rId40"/>
    <p:sldId id="398" r:id="rId41"/>
    <p:sldId id="399" r:id="rId42"/>
    <p:sldId id="402" r:id="rId43"/>
    <p:sldId id="403" r:id="rId44"/>
    <p:sldId id="404" r:id="rId45"/>
    <p:sldId id="405" r:id="rId46"/>
    <p:sldId id="406" r:id="rId47"/>
    <p:sldId id="356" r:id="rId48"/>
    <p:sldId id="357" r:id="rId49"/>
    <p:sldId id="358" r:id="rId50"/>
    <p:sldId id="359" r:id="rId51"/>
    <p:sldId id="407" r:id="rId52"/>
    <p:sldId id="408" r:id="rId53"/>
    <p:sldId id="409" r:id="rId54"/>
    <p:sldId id="410" r:id="rId55"/>
    <p:sldId id="263" r:id="rId56"/>
    <p:sldId id="264" r:id="rId57"/>
    <p:sldId id="267" r:id="rId58"/>
    <p:sldId id="268" r:id="rId59"/>
    <p:sldId id="413" r:id="rId60"/>
    <p:sldId id="414" r:id="rId61"/>
    <p:sldId id="416" r:id="rId62"/>
    <p:sldId id="438" r:id="rId63"/>
    <p:sldId id="417" r:id="rId64"/>
    <p:sldId id="435" r:id="rId65"/>
    <p:sldId id="433" r:id="rId66"/>
    <p:sldId id="434" r:id="rId67"/>
    <p:sldId id="437" r:id="rId68"/>
    <p:sldId id="421" r:id="rId69"/>
    <p:sldId id="419" r:id="rId70"/>
    <p:sldId id="420" r:id="rId71"/>
    <p:sldId id="411" r:id="rId72"/>
    <p:sldId id="412" r:id="rId73"/>
    <p:sldId id="271" r:id="rId74"/>
    <p:sldId id="272" r:id="rId75"/>
    <p:sldId id="273" r:id="rId76"/>
    <p:sldId id="274" r:id="rId77"/>
    <p:sldId id="277" r:id="rId78"/>
    <p:sldId id="278" r:id="rId79"/>
    <p:sldId id="279" r:id="rId80"/>
    <p:sldId id="284" r:id="rId81"/>
    <p:sldId id="426" r:id="rId82"/>
    <p:sldId id="287" r:id="rId83"/>
    <p:sldId id="288" r:id="rId84"/>
    <p:sldId id="303" r:id="rId85"/>
    <p:sldId id="304" r:id="rId86"/>
    <p:sldId id="305" r:id="rId87"/>
    <p:sldId id="306" r:id="rId88"/>
    <p:sldId id="427" r:id="rId89"/>
    <p:sldId id="428" r:id="rId90"/>
    <p:sldId id="429" r:id="rId91"/>
    <p:sldId id="430" r:id="rId92"/>
    <p:sldId id="401" r:id="rId93"/>
    <p:sldId id="321" r:id="rId94"/>
    <p:sldId id="322" r:id="rId95"/>
    <p:sldId id="323" r:id="rId96"/>
    <p:sldId id="324" r:id="rId97"/>
    <p:sldId id="325" r:id="rId98"/>
    <p:sldId id="326" r:id="rId99"/>
    <p:sldId id="327" r:id="rId100"/>
    <p:sldId id="328" r:id="rId101"/>
    <p:sldId id="329" r:id="rId102"/>
    <p:sldId id="330" r:id="rId103"/>
    <p:sldId id="280" r:id="rId104"/>
    <p:sldId id="281" r:id="rId105"/>
    <p:sldId id="282" r:id="rId106"/>
    <p:sldId id="331" r:id="rId107"/>
    <p:sldId id="332" r:id="rId108"/>
    <p:sldId id="439" r:id="rId1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94660"/>
  </p:normalViewPr>
  <p:slideViewPr>
    <p:cSldViewPr>
      <p:cViewPr>
        <p:scale>
          <a:sx n="66" d="100"/>
          <a:sy n="66" d="100"/>
        </p:scale>
        <p:origin x="-1632" y="-144"/>
      </p:cViewPr>
      <p:guideLst>
        <p:guide orient="horz" pos="2160"/>
        <p:guide pos="2880"/>
      </p:guideLst>
    </p:cSldViewPr>
  </p:slideViewPr>
  <p:notesTextViewPr>
    <p:cViewPr>
      <p:scale>
        <a:sx n="100" d="100"/>
        <a:sy n="100" d="100"/>
      </p:scale>
      <p:origin x="0" y="0"/>
    </p:cViewPr>
  </p:notesTextViewPr>
  <p:sorterViewPr>
    <p:cViewPr>
      <p:scale>
        <a:sx n="33" d="100"/>
        <a:sy n="33" d="100"/>
      </p:scale>
      <p:origin x="0" y="1266"/>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7E40B8-B52A-422A-8DEE-B8BB2C0EE697}" type="datetimeFigureOut">
              <a:rPr lang="en-IN" smtClean="0"/>
              <a:pPr/>
              <a:t>21-09-2013</a:t>
            </a:fld>
            <a:endParaRPr lang="en-IN"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8151D0-CE55-496E-AEBB-92934F886EBC}" type="slidenum">
              <a:rPr lang="en-IN" smtClean="0"/>
              <a:pPr/>
              <a:t>‹#›</a:t>
            </a:fld>
            <a:endParaRPr lang="en-I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Written round</a:t>
            </a:r>
            <a:endParaRPr lang="en-IN" dirty="0"/>
          </a:p>
        </p:txBody>
      </p:sp>
      <p:sp>
        <p:nvSpPr>
          <p:cNvPr id="4" name="Slide Number Placeholder 3"/>
          <p:cNvSpPr>
            <a:spLocks noGrp="1"/>
          </p:cNvSpPr>
          <p:nvPr>
            <p:ph type="sldNum" sz="quarter" idx="10"/>
          </p:nvPr>
        </p:nvSpPr>
        <p:spPr/>
        <p:txBody>
          <a:bodyPr/>
          <a:lstStyle/>
          <a:p>
            <a:fld id="{378151D0-CE55-496E-AEBB-92934F886EBC}" type="slidenum">
              <a:rPr lang="en-IN" smtClean="0"/>
              <a:pPr/>
              <a:t>3</a:t>
            </a:fld>
            <a:endParaRPr lang="en-I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ID the </a:t>
            </a:r>
            <a:r>
              <a:rPr lang="en-US" dirty="0" err="1" smtClean="0"/>
              <a:t>pic</a:t>
            </a:r>
            <a:r>
              <a:rPr lang="en-US" dirty="0" smtClean="0"/>
              <a:t>.</a:t>
            </a:r>
            <a:r>
              <a:rPr lang="en-US" baseline="0" dirty="0" smtClean="0"/>
              <a:t> You get a bonus. </a:t>
            </a:r>
            <a:endParaRPr lang="en-IN" dirty="0"/>
          </a:p>
        </p:txBody>
      </p:sp>
      <p:sp>
        <p:nvSpPr>
          <p:cNvPr id="4" name="Slide Number Placeholder 3"/>
          <p:cNvSpPr>
            <a:spLocks noGrp="1"/>
          </p:cNvSpPr>
          <p:nvPr>
            <p:ph type="sldNum" sz="quarter" idx="10"/>
          </p:nvPr>
        </p:nvSpPr>
        <p:spPr/>
        <p:txBody>
          <a:bodyPr/>
          <a:lstStyle/>
          <a:p>
            <a:fld id="{378151D0-CE55-496E-AEBB-92934F886EBC}" type="slidenum">
              <a:rPr lang="en-IN" smtClean="0"/>
              <a:pPr/>
              <a:t>12</a:t>
            </a:fld>
            <a:endParaRPr lang="en-I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378151D0-CE55-496E-AEBB-92934F886EBC}" type="slidenum">
              <a:rPr lang="en-IN" smtClean="0"/>
              <a:pPr/>
              <a:t>26</a:t>
            </a:fld>
            <a:endParaRPr lang="en-I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was</a:t>
            </a:r>
            <a:r>
              <a:rPr lang="en-US" baseline="0" dirty="0" smtClean="0"/>
              <a:t> a suggestion to include “Here comes the sun” from Beatles album Abbey Road, but that didn’t work out.</a:t>
            </a:r>
            <a:endParaRPr lang="en-IN" dirty="0"/>
          </a:p>
        </p:txBody>
      </p:sp>
      <p:sp>
        <p:nvSpPr>
          <p:cNvPr id="4" name="Slide Number Placeholder 3"/>
          <p:cNvSpPr>
            <a:spLocks noGrp="1"/>
          </p:cNvSpPr>
          <p:nvPr>
            <p:ph type="sldNum" sz="quarter" idx="10"/>
          </p:nvPr>
        </p:nvSpPr>
        <p:spPr/>
        <p:txBody>
          <a:bodyPr/>
          <a:lstStyle/>
          <a:p>
            <a:fld id="{378151D0-CE55-496E-AEBB-92934F886EBC}" type="slidenum">
              <a:rPr lang="en-IN" smtClean="0"/>
              <a:pPr/>
              <a:t>27</a:t>
            </a:fld>
            <a:endParaRPr lang="en-I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Develpoed</a:t>
            </a:r>
            <a:r>
              <a:rPr lang="en-US" baseline="0" dirty="0" smtClean="0"/>
              <a:t> specially for NASA</a:t>
            </a:r>
          </a:p>
          <a:p>
            <a:r>
              <a:rPr lang="en-US" baseline="0" dirty="0" smtClean="0"/>
              <a:t>The size </a:t>
            </a:r>
            <a:endParaRPr lang="en-IN" dirty="0"/>
          </a:p>
        </p:txBody>
      </p:sp>
      <p:sp>
        <p:nvSpPr>
          <p:cNvPr id="4" name="Slide Number Placeholder 3"/>
          <p:cNvSpPr>
            <a:spLocks noGrp="1"/>
          </p:cNvSpPr>
          <p:nvPr>
            <p:ph type="sldNum" sz="quarter" idx="10"/>
          </p:nvPr>
        </p:nvSpPr>
        <p:spPr/>
        <p:txBody>
          <a:bodyPr/>
          <a:lstStyle/>
          <a:p>
            <a:fld id="{378151D0-CE55-496E-AEBB-92934F886EBC}" type="slidenum">
              <a:rPr lang="en-IN" smtClean="0"/>
              <a:pPr/>
              <a:t>47</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Apollo? Trojans? </a:t>
            </a:r>
            <a:endParaRPr lang="en-IN" dirty="0"/>
          </a:p>
        </p:txBody>
      </p:sp>
      <p:sp>
        <p:nvSpPr>
          <p:cNvPr id="4" name="Slide Number Placeholder 3"/>
          <p:cNvSpPr>
            <a:spLocks noGrp="1"/>
          </p:cNvSpPr>
          <p:nvPr>
            <p:ph type="sldNum" sz="quarter" idx="10"/>
          </p:nvPr>
        </p:nvSpPr>
        <p:spPr/>
        <p:txBody>
          <a:bodyPr/>
          <a:lstStyle/>
          <a:p>
            <a:fld id="{378151D0-CE55-496E-AEBB-92934F886EBC}" type="slidenum">
              <a:rPr lang="en-IN" smtClean="0"/>
              <a:pPr/>
              <a:t>55</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378151D0-CE55-496E-AEBB-92934F886EBC}" type="slidenum">
              <a:rPr lang="en-IN" smtClean="0"/>
              <a:pPr/>
              <a:t>62</a:t>
            </a:fld>
            <a:endParaRPr lang="en-I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378151D0-CE55-496E-AEBB-92934F886EBC}" type="slidenum">
              <a:rPr lang="en-IN" smtClean="0"/>
              <a:pPr/>
              <a:t>66</a:t>
            </a:fld>
            <a:endParaRPr lang="en-I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Garage Inc. Metallica did a cover for this song</a:t>
            </a:r>
            <a:endParaRPr lang="en-IN" dirty="0"/>
          </a:p>
        </p:txBody>
      </p:sp>
      <p:sp>
        <p:nvSpPr>
          <p:cNvPr id="4" name="Slide Number Placeholder 3"/>
          <p:cNvSpPr>
            <a:spLocks noGrp="1"/>
          </p:cNvSpPr>
          <p:nvPr>
            <p:ph type="sldNum" sz="quarter" idx="10"/>
          </p:nvPr>
        </p:nvSpPr>
        <p:spPr/>
        <p:txBody>
          <a:bodyPr/>
          <a:lstStyle/>
          <a:p>
            <a:fld id="{378151D0-CE55-496E-AEBB-92934F886EBC}" type="slidenum">
              <a:rPr lang="en-IN" smtClean="0"/>
              <a:pPr/>
              <a:t>74</a:t>
            </a:fld>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3D24ABD0-1867-4E46-917F-1406A4D8DFE2}" type="datetimeFigureOut">
              <a:rPr lang="en-IN" smtClean="0"/>
              <a:pPr/>
              <a:t>21-09-2013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BD3F2B4-E1BD-41FB-A8E8-24005AEF1FC3}" type="slidenum">
              <a:rPr lang="en-IN" smtClean="0"/>
              <a:pPr/>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D24ABD0-1867-4E46-917F-1406A4D8DFE2}" type="datetimeFigureOut">
              <a:rPr lang="en-IN" smtClean="0"/>
              <a:pPr/>
              <a:t>21-09-2013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BD3F2B4-E1BD-41FB-A8E8-24005AEF1FC3}"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D24ABD0-1867-4E46-917F-1406A4D8DFE2}" type="datetimeFigureOut">
              <a:rPr lang="en-IN" smtClean="0"/>
              <a:pPr/>
              <a:t>21-09-2013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BD3F2B4-E1BD-41FB-A8E8-24005AEF1FC3}" type="slidenum">
              <a:rPr lang="en-IN" smtClean="0"/>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D24ABD0-1867-4E46-917F-1406A4D8DFE2}" type="datetimeFigureOut">
              <a:rPr lang="en-IN" smtClean="0"/>
              <a:pPr/>
              <a:t>21-09-2013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BD3F2B4-E1BD-41FB-A8E8-24005AEF1FC3}" type="slidenum">
              <a:rPr lang="en-IN" smtClean="0"/>
              <a:pPr/>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24ABD0-1867-4E46-917F-1406A4D8DFE2}" type="datetimeFigureOut">
              <a:rPr lang="en-IN" smtClean="0"/>
              <a:pPr/>
              <a:t>21-09-2013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BD3F2B4-E1BD-41FB-A8E8-24005AEF1FC3}" type="slidenum">
              <a:rPr lang="en-IN" smtClean="0"/>
              <a:pPr/>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3D24ABD0-1867-4E46-917F-1406A4D8DFE2}" type="datetimeFigureOut">
              <a:rPr lang="en-IN" smtClean="0"/>
              <a:pPr/>
              <a:t>21-09-2013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BD3F2B4-E1BD-41FB-A8E8-24005AEF1FC3}" type="slidenum">
              <a:rPr lang="en-IN" smtClean="0"/>
              <a:pPr/>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3D24ABD0-1867-4E46-917F-1406A4D8DFE2}" type="datetimeFigureOut">
              <a:rPr lang="en-IN" smtClean="0"/>
              <a:pPr/>
              <a:t>21-09-2013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7BD3F2B4-E1BD-41FB-A8E8-24005AEF1FC3}" type="slidenum">
              <a:rPr lang="en-IN" smtClean="0"/>
              <a:pPr/>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3D24ABD0-1867-4E46-917F-1406A4D8DFE2}" type="datetimeFigureOut">
              <a:rPr lang="en-IN" smtClean="0"/>
              <a:pPr/>
              <a:t>21-09-2013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7BD3F2B4-E1BD-41FB-A8E8-24005AEF1FC3}" type="slidenum">
              <a:rPr lang="en-IN" smtClean="0"/>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BD0-1867-4E46-917F-1406A4D8DFE2}" type="datetimeFigureOut">
              <a:rPr lang="en-IN" smtClean="0"/>
              <a:pPr/>
              <a:t>21-09-2013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7BD3F2B4-E1BD-41FB-A8E8-24005AEF1FC3}"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24ABD0-1867-4E46-917F-1406A4D8DFE2}" type="datetimeFigureOut">
              <a:rPr lang="en-IN" smtClean="0"/>
              <a:pPr/>
              <a:t>21-09-2013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BD3F2B4-E1BD-41FB-A8E8-24005AEF1FC3}" type="slidenum">
              <a:rPr lang="en-IN" smtClean="0"/>
              <a:pPr/>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24ABD0-1867-4E46-917F-1406A4D8DFE2}" type="datetimeFigureOut">
              <a:rPr lang="en-IN" smtClean="0"/>
              <a:pPr/>
              <a:t>21-09-2013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BD3F2B4-E1BD-41FB-A8E8-24005AEF1FC3}" type="slidenum">
              <a:rPr lang="en-IN" smtClean="0"/>
              <a:pPr/>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24ABD0-1867-4E46-917F-1406A4D8DFE2}" type="datetimeFigureOut">
              <a:rPr lang="en-IN" smtClean="0"/>
              <a:pPr/>
              <a:t>21-09-2013</a:t>
            </a:fld>
            <a:endParaRPr lang="en-IN"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D3F2B4-E1BD-41FB-A8E8-24005AEF1FC3}"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10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10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4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9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9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s>
</file>

<file path=ppt/slides/_rels/slide9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pic>
        <p:nvPicPr>
          <p:cNvPr id="2053" name="Picture 5" descr="C:\Users\ambrish\Downloads\6426_1280x1024-wallpaper-cb1267712532.jpg"/>
          <p:cNvPicPr>
            <a:picLocks noChangeAspect="1" noChangeArrowheads="1"/>
          </p:cNvPicPr>
          <p:nvPr/>
        </p:nvPicPr>
        <p:blipFill>
          <a:blip r:embed="rId2" cstate="print"/>
          <a:srcRect/>
          <a:stretch>
            <a:fillRect/>
          </a:stretch>
        </p:blipFill>
        <p:spPr bwMode="auto">
          <a:xfrm>
            <a:off x="0" y="0"/>
            <a:ext cx="9144000" cy="7461448"/>
          </a:xfrm>
          <a:prstGeom prst="rect">
            <a:avLst/>
          </a:prstGeom>
          <a:noFill/>
        </p:spPr>
      </p:pic>
      <p:sp>
        <p:nvSpPr>
          <p:cNvPr id="7" name="Rectangle 6"/>
          <p:cNvSpPr/>
          <p:nvPr/>
        </p:nvSpPr>
        <p:spPr>
          <a:xfrm>
            <a:off x="1691681" y="2132856"/>
            <a:ext cx="2972686" cy="923330"/>
          </a:xfrm>
          <a:prstGeom prst="rect">
            <a:avLst/>
          </a:prstGeom>
          <a:noFill/>
        </p:spPr>
        <p:txBody>
          <a:bodyPr wrap="square" lIns="91440" tIns="45720" rIns="91440" bIns="45720">
            <a:spAutoFit/>
          </a:bodyPr>
          <a:lstStyle/>
          <a:p>
            <a:pPr algn="ctr"/>
            <a:endParaRPr lang="en-US" sz="5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8" name="Rectangle 7"/>
          <p:cNvSpPr/>
          <p:nvPr/>
        </p:nvSpPr>
        <p:spPr>
          <a:xfrm>
            <a:off x="467544" y="1268760"/>
            <a:ext cx="4176464" cy="923330"/>
          </a:xfrm>
          <a:prstGeom prst="rect">
            <a:avLst/>
          </a:prstGeom>
        </p:spPr>
        <p:style>
          <a:lnRef idx="3">
            <a:schemeClr val="lt1"/>
          </a:lnRef>
          <a:fillRef idx="1">
            <a:schemeClr val="dk1"/>
          </a:fillRef>
          <a:effectRef idx="1">
            <a:schemeClr val="dk1"/>
          </a:effectRef>
          <a:fontRef idx="minor">
            <a:schemeClr val="lt1"/>
          </a:fontRef>
        </p:style>
        <p:txBody>
          <a:bodyPr wrap="square" lIns="91440" tIns="45720" rIns="91440" bIns="45720">
            <a:spAutoFit/>
          </a:bodyPr>
          <a:lstStyle/>
          <a:p>
            <a:pPr algn="ctr"/>
            <a:r>
              <a:rPr lang="en-US" sz="5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Astro</a:t>
            </a:r>
            <a:r>
              <a:rPr lang="en-US"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t>
            </a:r>
            <a:r>
              <a:rPr lang="en-US"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r>
              <a:rPr lang="en-US"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Quiz</a:t>
            </a:r>
            <a:endParaRPr lang="en-US"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TextBox 3"/>
          <p:cNvSpPr txBox="1"/>
          <p:nvPr/>
        </p:nvSpPr>
        <p:spPr>
          <a:xfrm>
            <a:off x="3203848" y="332656"/>
            <a:ext cx="2880320" cy="523220"/>
          </a:xfrm>
          <a:prstGeom prst="rect">
            <a:avLst/>
          </a:prstGeom>
          <a:noFill/>
        </p:spPr>
        <p:txBody>
          <a:bodyPr wrap="square" rtlCol="0">
            <a:spAutoFit/>
          </a:bodyPr>
          <a:lstStyle/>
          <a:p>
            <a:pPr algn="ctr"/>
            <a:r>
              <a:rPr lang="en-US" sz="2800" dirty="0" smtClean="0">
                <a:solidFill>
                  <a:schemeClr val="bg1"/>
                </a:solidFill>
              </a:rPr>
              <a:t>Question 7</a:t>
            </a:r>
            <a:endParaRPr lang="en-IN" sz="2800" dirty="0">
              <a:solidFill>
                <a:schemeClr val="bg1"/>
              </a:solidFill>
            </a:endParaRPr>
          </a:p>
        </p:txBody>
      </p:sp>
      <p:sp>
        <p:nvSpPr>
          <p:cNvPr id="5" name="Rectangle 4"/>
          <p:cNvSpPr/>
          <p:nvPr/>
        </p:nvSpPr>
        <p:spPr>
          <a:xfrm>
            <a:off x="755576" y="1268760"/>
            <a:ext cx="7200800" cy="1569660"/>
          </a:xfrm>
          <a:prstGeom prst="rect">
            <a:avLst/>
          </a:prstGeom>
        </p:spPr>
        <p:txBody>
          <a:bodyPr wrap="square">
            <a:spAutoFit/>
          </a:bodyPr>
          <a:lstStyle/>
          <a:p>
            <a:pPr algn="just"/>
            <a:r>
              <a:rPr lang="en-IN" sz="3200" dirty="0" smtClean="0">
                <a:solidFill>
                  <a:schemeClr val="bg1"/>
                </a:solidFill>
              </a:rPr>
              <a:t>A hostile planetoid, home to a derelict spaceship full of eggs. Unsuccessfully colonized in the sequel.</a:t>
            </a:r>
            <a:endParaRPr lang="en-IN" sz="3200" dirty="0">
              <a:solidFill>
                <a:schemeClr val="bg1"/>
              </a:solidFill>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a:t>
            </a:r>
            <a:endParaRPr lang="en-IN" sz="2800" dirty="0">
              <a:solidFill>
                <a:schemeClr val="bg1"/>
              </a:solidFill>
            </a:endParaRPr>
          </a:p>
        </p:txBody>
      </p:sp>
      <p:pic>
        <p:nvPicPr>
          <p:cNvPr id="4" name="Picture 2"/>
          <p:cNvPicPr>
            <a:picLocks noChangeAspect="1" noChangeArrowheads="1"/>
          </p:cNvPicPr>
          <p:nvPr/>
        </p:nvPicPr>
        <p:blipFill>
          <a:blip r:embed="rId3" cstate="print"/>
          <a:srcRect/>
          <a:stretch>
            <a:fillRect/>
          </a:stretch>
        </p:blipFill>
        <p:spPr bwMode="auto">
          <a:xfrm>
            <a:off x="395536" y="2204864"/>
            <a:ext cx="4220504" cy="3821063"/>
          </a:xfrm>
          <a:prstGeom prst="rect">
            <a:avLst/>
          </a:prstGeom>
          <a:noFill/>
          <a:ln w="9525">
            <a:noFill/>
            <a:miter lim="800000"/>
            <a:headEnd/>
            <a:tailEnd/>
          </a:ln>
        </p:spPr>
      </p:pic>
      <p:sp>
        <p:nvSpPr>
          <p:cNvPr id="5" name="TextBox 4"/>
          <p:cNvSpPr txBox="1"/>
          <p:nvPr/>
        </p:nvSpPr>
        <p:spPr>
          <a:xfrm>
            <a:off x="971600" y="1412776"/>
            <a:ext cx="3888432" cy="369332"/>
          </a:xfrm>
          <a:prstGeom prst="rect">
            <a:avLst/>
          </a:prstGeom>
          <a:noFill/>
        </p:spPr>
        <p:txBody>
          <a:bodyPr wrap="square" rtlCol="0">
            <a:spAutoFit/>
          </a:bodyPr>
          <a:lstStyle/>
          <a:p>
            <a:pPr algn="ctr"/>
            <a:r>
              <a:rPr lang="en-US" dirty="0" smtClean="0">
                <a:solidFill>
                  <a:schemeClr val="bg1"/>
                </a:solidFill>
              </a:rPr>
              <a:t>In your face, </a:t>
            </a:r>
            <a:r>
              <a:rPr lang="en-US" dirty="0" err="1" smtClean="0">
                <a:solidFill>
                  <a:schemeClr val="bg1"/>
                </a:solidFill>
              </a:rPr>
              <a:t>Asterix</a:t>
            </a:r>
            <a:r>
              <a:rPr lang="en-US" dirty="0" smtClean="0">
                <a:solidFill>
                  <a:schemeClr val="bg1"/>
                </a:solidFill>
              </a:rPr>
              <a:t>!</a:t>
            </a:r>
            <a:endParaRPr lang="en-IN" dirty="0">
              <a:solidFill>
                <a:schemeClr val="bg1"/>
              </a:solidFill>
            </a:endParaRPr>
          </a:p>
        </p:txBody>
      </p:sp>
      <p:pic>
        <p:nvPicPr>
          <p:cNvPr id="7" name="Picture 4" descr="http://www.imagozone.com/var/albums/filme/Asterix%20et%20les%20Vikings/asterix-and-vikings_02_pl.jpg?m=1293115128"/>
          <p:cNvPicPr>
            <a:picLocks noChangeAspect="1" noChangeArrowheads="1"/>
          </p:cNvPicPr>
          <p:nvPr/>
        </p:nvPicPr>
        <p:blipFill>
          <a:blip r:embed="rId4" cstate="print"/>
          <a:srcRect/>
          <a:stretch>
            <a:fillRect/>
          </a:stretch>
        </p:blipFill>
        <p:spPr bwMode="auto">
          <a:xfrm>
            <a:off x="4932040" y="1340768"/>
            <a:ext cx="3977772" cy="5201969"/>
          </a:xfrm>
          <a:prstGeom prst="rect">
            <a:avLst/>
          </a:prstGeom>
          <a:noFill/>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pic>
        <p:nvPicPr>
          <p:cNvPr id="54274" name="Picture 2" descr="Viking Orbiter releasing the lander.jpg"/>
          <p:cNvPicPr>
            <a:picLocks noChangeAspect="1" noChangeArrowheads="1"/>
          </p:cNvPicPr>
          <p:nvPr/>
        </p:nvPicPr>
        <p:blipFill>
          <a:blip r:embed="rId3" cstate="print"/>
          <a:srcRect/>
          <a:stretch>
            <a:fillRect/>
          </a:stretch>
        </p:blipFill>
        <p:spPr bwMode="auto">
          <a:xfrm>
            <a:off x="827584" y="1268760"/>
            <a:ext cx="2762250" cy="3028950"/>
          </a:xfrm>
          <a:prstGeom prst="rect">
            <a:avLst/>
          </a:prstGeom>
          <a:noFill/>
        </p:spPr>
      </p:pic>
      <p:sp>
        <p:nvSpPr>
          <p:cNvPr id="5" name="TextBox 4"/>
          <p:cNvSpPr txBox="1"/>
          <p:nvPr/>
        </p:nvSpPr>
        <p:spPr>
          <a:xfrm>
            <a:off x="4211960" y="1340768"/>
            <a:ext cx="4104456" cy="2677656"/>
          </a:xfrm>
          <a:prstGeom prst="rect">
            <a:avLst/>
          </a:prstGeom>
          <a:noFill/>
        </p:spPr>
        <p:txBody>
          <a:bodyPr wrap="square" rtlCol="0">
            <a:spAutoFit/>
          </a:bodyPr>
          <a:lstStyle/>
          <a:p>
            <a:pPr algn="just"/>
            <a:r>
              <a:rPr lang="en-IN" sz="2400" dirty="0" smtClean="0">
                <a:solidFill>
                  <a:schemeClr val="bg1"/>
                </a:solidFill>
              </a:rPr>
              <a:t>The Viking program launched Viking 1 and 2 spacecraft to Mars in 1975; The program consisted of two </a:t>
            </a:r>
            <a:r>
              <a:rPr lang="en-IN" sz="2400" dirty="0" err="1" smtClean="0">
                <a:solidFill>
                  <a:schemeClr val="bg1"/>
                </a:solidFill>
              </a:rPr>
              <a:t>orbiters</a:t>
            </a:r>
            <a:r>
              <a:rPr lang="en-IN" sz="2400" dirty="0" smtClean="0">
                <a:solidFill>
                  <a:schemeClr val="bg1"/>
                </a:solidFill>
              </a:rPr>
              <a:t> and two </a:t>
            </a:r>
            <a:r>
              <a:rPr lang="en-IN" sz="2400" dirty="0" err="1" smtClean="0">
                <a:solidFill>
                  <a:schemeClr val="bg1"/>
                </a:solidFill>
              </a:rPr>
              <a:t>landers</a:t>
            </a:r>
            <a:r>
              <a:rPr lang="en-IN" sz="2400" dirty="0" smtClean="0">
                <a:solidFill>
                  <a:schemeClr val="bg1"/>
                </a:solidFill>
              </a:rPr>
              <a:t> – these were the first two spacecraft to successfully land on Mars.</a:t>
            </a:r>
            <a:endParaRPr lang="en-IN" sz="2400" dirty="0">
              <a:solidFill>
                <a:schemeClr val="bg1"/>
              </a:solidFil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a:t>
            </a:r>
            <a:endParaRPr lang="en-IN" sz="2800" dirty="0">
              <a:solidFill>
                <a:schemeClr val="bg1"/>
              </a:solidFill>
            </a:endParaRPr>
          </a:p>
        </p:txBody>
      </p:sp>
      <p:pic>
        <p:nvPicPr>
          <p:cNvPr id="4" name="Picture 2"/>
          <p:cNvPicPr>
            <a:picLocks noChangeAspect="1" noChangeArrowheads="1"/>
          </p:cNvPicPr>
          <p:nvPr/>
        </p:nvPicPr>
        <p:blipFill>
          <a:blip r:embed="rId3" cstate="print"/>
          <a:srcRect/>
          <a:stretch>
            <a:fillRect/>
          </a:stretch>
        </p:blipFill>
        <p:spPr bwMode="auto">
          <a:xfrm>
            <a:off x="323528" y="1772816"/>
            <a:ext cx="4274106" cy="3003426"/>
          </a:xfrm>
          <a:prstGeom prst="rect">
            <a:avLst/>
          </a:prstGeom>
          <a:noFill/>
          <a:ln w="9525">
            <a:noFill/>
            <a:miter lim="800000"/>
            <a:headEnd/>
            <a:tailEnd/>
          </a:ln>
        </p:spPr>
      </p:pic>
      <p:pic>
        <p:nvPicPr>
          <p:cNvPr id="5" name="Picture 3"/>
          <p:cNvPicPr>
            <a:picLocks noChangeAspect="1" noChangeArrowheads="1"/>
          </p:cNvPicPr>
          <p:nvPr/>
        </p:nvPicPr>
        <p:blipFill>
          <a:blip r:embed="rId4" cstate="print"/>
          <a:srcRect/>
          <a:stretch>
            <a:fillRect/>
          </a:stretch>
        </p:blipFill>
        <p:spPr bwMode="auto">
          <a:xfrm>
            <a:off x="4716016" y="1772816"/>
            <a:ext cx="4180306" cy="29314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4" name="TextBox 3"/>
          <p:cNvSpPr txBox="1"/>
          <p:nvPr/>
        </p:nvSpPr>
        <p:spPr>
          <a:xfrm>
            <a:off x="2555776" y="1628800"/>
            <a:ext cx="4320480" cy="954107"/>
          </a:xfrm>
          <a:prstGeom prst="rect">
            <a:avLst/>
          </a:prstGeom>
          <a:noFill/>
        </p:spPr>
        <p:txBody>
          <a:bodyPr wrap="square" rtlCol="0">
            <a:spAutoFit/>
          </a:bodyPr>
          <a:lstStyle/>
          <a:p>
            <a:pPr>
              <a:buFont typeface="Arial" pitchFamily="34" charset="0"/>
              <a:buChar char="•"/>
            </a:pPr>
            <a:r>
              <a:rPr lang="en-US" sz="2800" dirty="0" smtClean="0">
                <a:solidFill>
                  <a:schemeClr val="bg1"/>
                </a:solidFill>
              </a:rPr>
              <a:t> International Space Station </a:t>
            </a:r>
          </a:p>
          <a:p>
            <a:pPr>
              <a:buFont typeface="Arial" pitchFamily="34" charset="0"/>
              <a:buChar char="•"/>
            </a:pPr>
            <a:r>
              <a:rPr lang="en-US" sz="2800" dirty="0" smtClean="0">
                <a:solidFill>
                  <a:schemeClr val="bg1"/>
                </a:solidFill>
              </a:rPr>
              <a:t> Hubble Space Telescope</a:t>
            </a:r>
            <a:endParaRPr lang="en-IN" sz="2800" dirty="0">
              <a:solidFill>
                <a:schemeClr val="bg1"/>
              </a:solidFill>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a:t>
            </a:r>
            <a:endParaRPr lang="en-IN" sz="2800" dirty="0">
              <a:solidFill>
                <a:schemeClr val="bg1"/>
              </a:solidFill>
            </a:endParaRPr>
          </a:p>
        </p:txBody>
      </p:sp>
      <p:pic>
        <p:nvPicPr>
          <p:cNvPr id="4" name="Picture 2"/>
          <p:cNvPicPr>
            <a:picLocks noChangeAspect="1" noChangeArrowheads="1"/>
          </p:cNvPicPr>
          <p:nvPr/>
        </p:nvPicPr>
        <p:blipFill>
          <a:blip r:embed="rId3" cstate="print"/>
          <a:srcRect/>
          <a:stretch>
            <a:fillRect/>
          </a:stretch>
        </p:blipFill>
        <p:spPr bwMode="auto">
          <a:xfrm>
            <a:off x="6372200" y="2204864"/>
            <a:ext cx="1571625" cy="1600200"/>
          </a:xfrm>
          <a:prstGeom prst="rect">
            <a:avLst/>
          </a:prstGeom>
          <a:noFill/>
          <a:ln w="9525">
            <a:noFill/>
            <a:miter lim="800000"/>
            <a:headEnd/>
            <a:tailEnd/>
          </a:ln>
        </p:spPr>
      </p:pic>
      <p:pic>
        <p:nvPicPr>
          <p:cNvPr id="5" name="Picture 5"/>
          <p:cNvPicPr>
            <a:picLocks noChangeAspect="1" noChangeArrowheads="1"/>
          </p:cNvPicPr>
          <p:nvPr/>
        </p:nvPicPr>
        <p:blipFill>
          <a:blip r:embed="rId4" cstate="print"/>
          <a:srcRect/>
          <a:stretch>
            <a:fillRect/>
          </a:stretch>
        </p:blipFill>
        <p:spPr bwMode="auto">
          <a:xfrm>
            <a:off x="2987824" y="3429001"/>
            <a:ext cx="2567996" cy="1728192"/>
          </a:xfrm>
          <a:prstGeom prst="rect">
            <a:avLst/>
          </a:prstGeom>
          <a:noFill/>
          <a:ln w="9525">
            <a:noFill/>
            <a:miter lim="800000"/>
            <a:headEnd/>
            <a:tailEnd/>
          </a:ln>
        </p:spPr>
      </p:pic>
      <p:pic>
        <p:nvPicPr>
          <p:cNvPr id="6" name="Picture 6"/>
          <p:cNvPicPr>
            <a:picLocks noChangeAspect="1" noChangeArrowheads="1"/>
          </p:cNvPicPr>
          <p:nvPr/>
        </p:nvPicPr>
        <p:blipFill>
          <a:blip r:embed="rId5" cstate="print"/>
          <a:srcRect/>
          <a:stretch>
            <a:fillRect/>
          </a:stretch>
        </p:blipFill>
        <p:spPr bwMode="auto">
          <a:xfrm>
            <a:off x="251520" y="1412776"/>
            <a:ext cx="2448272" cy="1662977"/>
          </a:xfrm>
          <a:prstGeom prst="rect">
            <a:avLst/>
          </a:prstGeom>
          <a:noFill/>
          <a:ln w="9525">
            <a:noFill/>
            <a:miter lim="800000"/>
            <a:headEnd/>
            <a:tailEnd/>
          </a:ln>
        </p:spPr>
      </p:pic>
      <p:pic>
        <p:nvPicPr>
          <p:cNvPr id="7" name="Picture 7"/>
          <p:cNvPicPr>
            <a:picLocks noChangeAspect="1" noChangeArrowheads="1"/>
          </p:cNvPicPr>
          <p:nvPr/>
        </p:nvPicPr>
        <p:blipFill>
          <a:blip r:embed="rId6" cstate="print"/>
          <a:srcRect/>
          <a:stretch>
            <a:fillRect/>
          </a:stretch>
        </p:blipFill>
        <p:spPr bwMode="auto">
          <a:xfrm>
            <a:off x="2915816" y="1484784"/>
            <a:ext cx="2448272" cy="1640863"/>
          </a:xfrm>
          <a:prstGeom prst="rect">
            <a:avLst/>
          </a:prstGeom>
          <a:noFill/>
          <a:ln w="9525">
            <a:noFill/>
            <a:miter lim="800000"/>
            <a:headEnd/>
            <a:tailEnd/>
          </a:ln>
        </p:spPr>
      </p:pic>
      <p:pic>
        <p:nvPicPr>
          <p:cNvPr id="8" name="Picture 8"/>
          <p:cNvPicPr>
            <a:picLocks noChangeAspect="1" noChangeArrowheads="1"/>
          </p:cNvPicPr>
          <p:nvPr/>
        </p:nvPicPr>
        <p:blipFill>
          <a:blip r:embed="rId7" cstate="print"/>
          <a:srcRect/>
          <a:stretch>
            <a:fillRect/>
          </a:stretch>
        </p:blipFill>
        <p:spPr bwMode="auto">
          <a:xfrm>
            <a:off x="323528" y="3429000"/>
            <a:ext cx="2520280" cy="16891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TextBox 3"/>
          <p:cNvSpPr txBox="1"/>
          <p:nvPr/>
        </p:nvSpPr>
        <p:spPr>
          <a:xfrm>
            <a:off x="3203848"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pic>
        <p:nvPicPr>
          <p:cNvPr id="5" name="Picture 3"/>
          <p:cNvPicPr>
            <a:picLocks noChangeAspect="1" noChangeArrowheads="1"/>
          </p:cNvPicPr>
          <p:nvPr/>
        </p:nvPicPr>
        <p:blipFill>
          <a:blip r:embed="rId3" cstate="print"/>
          <a:srcRect/>
          <a:stretch>
            <a:fillRect/>
          </a:stretch>
        </p:blipFill>
        <p:spPr bwMode="auto">
          <a:xfrm>
            <a:off x="683568" y="3645024"/>
            <a:ext cx="3219450" cy="2371725"/>
          </a:xfrm>
          <a:prstGeom prst="rect">
            <a:avLst/>
          </a:prstGeom>
          <a:noFill/>
          <a:ln w="9525">
            <a:noFill/>
            <a:miter lim="800000"/>
            <a:headEnd/>
            <a:tailEnd/>
          </a:ln>
        </p:spPr>
      </p:pic>
      <p:sp>
        <p:nvSpPr>
          <p:cNvPr id="7" name="Rectangle 6"/>
          <p:cNvSpPr/>
          <p:nvPr/>
        </p:nvSpPr>
        <p:spPr>
          <a:xfrm>
            <a:off x="4283968" y="3717032"/>
            <a:ext cx="4572000" cy="1477328"/>
          </a:xfrm>
          <a:prstGeom prst="rect">
            <a:avLst/>
          </a:prstGeom>
        </p:spPr>
        <p:txBody>
          <a:bodyPr>
            <a:spAutoFit/>
          </a:bodyPr>
          <a:lstStyle/>
          <a:p>
            <a:pPr algn="just"/>
            <a:r>
              <a:rPr lang="en-IN" b="1" dirty="0" smtClean="0">
                <a:solidFill>
                  <a:schemeClr val="bg1"/>
                </a:solidFill>
              </a:rPr>
              <a:t>Stephen Hector Taylor-Smith</a:t>
            </a:r>
            <a:r>
              <a:rPr lang="en-IN" dirty="0" smtClean="0">
                <a:solidFill>
                  <a:schemeClr val="bg1"/>
                </a:solidFill>
              </a:rPr>
              <a:t>  often known as </a:t>
            </a:r>
            <a:r>
              <a:rPr lang="en-IN" b="1" dirty="0" smtClean="0">
                <a:solidFill>
                  <a:schemeClr val="bg1"/>
                </a:solidFill>
              </a:rPr>
              <a:t>Stephen Smith</a:t>
            </a:r>
            <a:r>
              <a:rPr lang="en-IN" dirty="0" smtClean="0">
                <a:solidFill>
                  <a:schemeClr val="bg1"/>
                </a:solidFill>
              </a:rPr>
              <a:t>, was a pioneering Indian rocket scientist who developed techniques in delivering mail by rocket.</a:t>
            </a:r>
            <a:endParaRPr lang="en-IN" dirty="0">
              <a:solidFill>
                <a:schemeClr val="bg1"/>
              </a:solidFill>
            </a:endParaRPr>
          </a:p>
        </p:txBody>
      </p:sp>
      <p:sp>
        <p:nvSpPr>
          <p:cNvPr id="8" name="Rectangle 7"/>
          <p:cNvSpPr/>
          <p:nvPr/>
        </p:nvSpPr>
        <p:spPr>
          <a:xfrm>
            <a:off x="971600" y="764704"/>
            <a:ext cx="7056784" cy="2585323"/>
          </a:xfrm>
          <a:prstGeom prst="rect">
            <a:avLst/>
          </a:prstGeom>
        </p:spPr>
        <p:txBody>
          <a:bodyPr wrap="square">
            <a:spAutoFit/>
          </a:bodyPr>
          <a:lstStyle/>
          <a:p>
            <a:pPr algn="just"/>
            <a:r>
              <a:rPr lang="en-IN" b="1" dirty="0" smtClean="0">
                <a:solidFill>
                  <a:schemeClr val="bg1"/>
                </a:solidFill>
              </a:rPr>
              <a:t>Rocket mail</a:t>
            </a:r>
            <a:r>
              <a:rPr lang="en-IN" dirty="0" smtClean="0">
                <a:solidFill>
                  <a:schemeClr val="bg1"/>
                </a:solidFill>
              </a:rPr>
              <a:t> is the delivery of mail by rocket or missile. The rocket would land by deploying an internal parachute upon arrival. It has been attempted by various organizations in many different countries, with varying levels of success. It has never become widely seen as being a viable option for delivering mail, due to the cost of the schemes and numerous failures.</a:t>
            </a:r>
          </a:p>
          <a:p>
            <a:pPr algn="just"/>
            <a:r>
              <a:rPr lang="en-IN" dirty="0" smtClean="0">
                <a:solidFill>
                  <a:schemeClr val="bg1"/>
                </a:solidFill>
              </a:rPr>
              <a:t>The collection of philatelic material ("stamps") used for (and depicting) rocket mail is part of a specialist branch of aerophilately known as astrophilately</a:t>
            </a:r>
            <a:endParaRPr lang="en-IN" dirty="0">
              <a:solidFill>
                <a:schemeClr val="bg1"/>
              </a:solidFill>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TextBox 3"/>
          <p:cNvSpPr txBox="1"/>
          <p:nvPr/>
        </p:nvSpPr>
        <p:spPr>
          <a:xfrm>
            <a:off x="3203848" y="332656"/>
            <a:ext cx="2880320" cy="523220"/>
          </a:xfrm>
          <a:prstGeom prst="rect">
            <a:avLst/>
          </a:prstGeom>
          <a:noFill/>
        </p:spPr>
        <p:txBody>
          <a:bodyPr wrap="square" rtlCol="0">
            <a:spAutoFit/>
          </a:bodyPr>
          <a:lstStyle/>
          <a:p>
            <a:pPr algn="ctr"/>
            <a:r>
              <a:rPr lang="en-US" sz="2800" dirty="0" smtClean="0">
                <a:solidFill>
                  <a:schemeClr val="bg1"/>
                </a:solidFill>
              </a:rPr>
              <a:t>Question</a:t>
            </a:r>
            <a:endParaRPr lang="en-IN" sz="2800" dirty="0">
              <a:solidFill>
                <a:schemeClr val="bg1"/>
              </a:solidFill>
            </a:endParaRPr>
          </a:p>
        </p:txBody>
      </p:sp>
      <p:pic>
        <p:nvPicPr>
          <p:cNvPr id="5" name="Picture 2"/>
          <p:cNvPicPr>
            <a:picLocks noChangeAspect="1" noChangeArrowheads="1"/>
          </p:cNvPicPr>
          <p:nvPr/>
        </p:nvPicPr>
        <p:blipFill>
          <a:blip r:embed="rId3" cstate="print"/>
          <a:srcRect/>
          <a:stretch>
            <a:fillRect/>
          </a:stretch>
        </p:blipFill>
        <p:spPr bwMode="auto">
          <a:xfrm>
            <a:off x="1691680" y="1556792"/>
            <a:ext cx="5544616" cy="43806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TextBox 3"/>
          <p:cNvSpPr txBox="1"/>
          <p:nvPr/>
        </p:nvSpPr>
        <p:spPr>
          <a:xfrm>
            <a:off x="3203848"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pic>
        <p:nvPicPr>
          <p:cNvPr id="48130" name="Picture 2" descr="http://ecx.images-amazon.com/images/I/51EC77VFzsL.jpg"/>
          <p:cNvPicPr>
            <a:picLocks noChangeAspect="1" noChangeArrowheads="1"/>
          </p:cNvPicPr>
          <p:nvPr/>
        </p:nvPicPr>
        <p:blipFill>
          <a:blip r:embed="rId3" cstate="print"/>
          <a:srcRect/>
          <a:stretch>
            <a:fillRect/>
          </a:stretch>
        </p:blipFill>
        <p:spPr bwMode="auto">
          <a:xfrm>
            <a:off x="827584" y="1268760"/>
            <a:ext cx="3219450" cy="4762500"/>
          </a:xfrm>
          <a:prstGeom prst="rect">
            <a:avLst/>
          </a:prstGeom>
          <a:noFill/>
        </p:spPr>
      </p:pic>
      <p:pic>
        <p:nvPicPr>
          <p:cNvPr id="48132" name="Picture 4" descr="https://encrypted-tbn1.gstatic.com/images?q=tbn:ANd9GcSMrqIWUAti8yijBCFmSfwWGuwqh3WXN9iAHMZ1iLELp_D_A9lA"/>
          <p:cNvPicPr>
            <a:picLocks noChangeAspect="1" noChangeArrowheads="1"/>
          </p:cNvPicPr>
          <p:nvPr/>
        </p:nvPicPr>
        <p:blipFill>
          <a:blip r:embed="rId4" cstate="print"/>
          <a:srcRect/>
          <a:stretch>
            <a:fillRect/>
          </a:stretch>
        </p:blipFill>
        <p:spPr bwMode="auto">
          <a:xfrm>
            <a:off x="5220072" y="2204864"/>
            <a:ext cx="1809750" cy="1905000"/>
          </a:xfrm>
          <a:prstGeom prst="rect">
            <a:avLst/>
          </a:prstGeom>
          <a:noFill/>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sraelunite.org/wp-content/uploads/2011/10/Apollo-11-moon-landing-4.jpg"/>
          <p:cNvPicPr>
            <a:picLocks noChangeAspect="1" noChangeArrowheads="1"/>
          </p:cNvPicPr>
          <p:nvPr/>
        </p:nvPicPr>
        <p:blipFill>
          <a:blip r:embed="rId2" cstate="print"/>
          <a:srcRect/>
          <a:stretch>
            <a:fillRect/>
          </a:stretch>
        </p:blipFill>
        <p:spPr bwMode="auto">
          <a:xfrm>
            <a:off x="0" y="-1"/>
            <a:ext cx="9144000" cy="6869441"/>
          </a:xfrm>
          <a:prstGeom prst="rect">
            <a:avLst/>
          </a:prstGeom>
          <a:noFill/>
        </p:spPr>
      </p:pic>
      <p:sp>
        <p:nvSpPr>
          <p:cNvPr id="3" name="TextBox 2"/>
          <p:cNvSpPr txBox="1"/>
          <p:nvPr/>
        </p:nvSpPr>
        <p:spPr>
          <a:xfrm>
            <a:off x="3131840" y="4437112"/>
            <a:ext cx="2880320" cy="181588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sz="2800" dirty="0" smtClean="0">
                <a:solidFill>
                  <a:schemeClr val="bg1"/>
                </a:solidFill>
              </a:rPr>
              <a:t>The Eagle has landed</a:t>
            </a:r>
          </a:p>
          <a:p>
            <a:pPr algn="ctr"/>
            <a:r>
              <a:rPr lang="en-US" sz="2800" dirty="0" smtClean="0">
                <a:solidFill>
                  <a:schemeClr val="bg1"/>
                </a:solidFill>
              </a:rPr>
              <a:t>The Quiz has ended</a:t>
            </a:r>
            <a:endParaRPr lang="en-IN" sz="28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TextBox 3"/>
          <p:cNvSpPr txBox="1"/>
          <p:nvPr/>
        </p:nvSpPr>
        <p:spPr>
          <a:xfrm>
            <a:off x="3203848"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6" name="Content Placeholder 2"/>
          <p:cNvSpPr txBox="1">
            <a:spLocks/>
          </p:cNvSpPr>
          <p:nvPr/>
        </p:nvSpPr>
        <p:spPr>
          <a:xfrm>
            <a:off x="323528" y="1340768"/>
            <a:ext cx="5770984" cy="4525963"/>
          </a:xfrm>
          <a:prstGeom prst="rect">
            <a:avLst/>
          </a:prstGeom>
        </p:spPr>
        <p:txBody>
          <a:bodyPr>
            <a:normAutofit fontScale="550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err="1" smtClean="0">
                <a:ln>
                  <a:noFill/>
                </a:ln>
                <a:solidFill>
                  <a:schemeClr val="bg1"/>
                </a:solidFill>
                <a:effectLst/>
                <a:uLnTx/>
                <a:uFillTx/>
                <a:latin typeface="+mn-lt"/>
                <a:ea typeface="+mn-ea"/>
                <a:cs typeface="+mn-cs"/>
              </a:rPr>
              <a:t>Homeworld</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of a species of giant bugs, and launching point of their attack on Buenos Aires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A pre-industrial society where human beings are kept as mute slaves.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Site of a colony where poor radiation shielding has made mutants out of colonists, and some other things you may not remember.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A planet of people who design and build other planets, and a computer to answer the ultimate question.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A remote world covered in ice, used as a hidden base by an army of rebels.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A lush jungle of exotic creatures, who all share a neural network. It is the best place to find </a:t>
            </a:r>
            <a:r>
              <a:rPr kumimoji="0" lang="en-IN" sz="3200" b="0" i="0" u="none" strike="noStrike" kern="1200" cap="none" spc="0" normalizeH="0" baseline="0" noProof="0" dirty="0" err="1" smtClean="0">
                <a:ln>
                  <a:noFill/>
                </a:ln>
                <a:solidFill>
                  <a:schemeClr val="bg1"/>
                </a:solidFill>
                <a:effectLst/>
                <a:uLnTx/>
                <a:uFillTx/>
                <a:latin typeface="+mn-lt"/>
                <a:ea typeface="+mn-ea"/>
                <a:cs typeface="+mn-cs"/>
              </a:rPr>
              <a:t>Unobtanium</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A hostile planetoid, home to a derelict spaceship full of eggs. Unsuccessfully colonized in the sequel.</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3200" b="0"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3200" b="0"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3200" b="0"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3200" b="0" i="0" u="none" strike="noStrike" kern="1200" cap="none" spc="0" normalizeH="0" baseline="0" noProof="0" dirty="0" smtClean="0">
              <a:ln>
                <a:noFill/>
              </a:ln>
              <a:solidFill>
                <a:schemeClr val="bg1"/>
              </a:solidFill>
              <a:effectLst/>
              <a:uLnTx/>
              <a:uFillTx/>
              <a:latin typeface="+mn-lt"/>
              <a:ea typeface="+mn-ea"/>
              <a:cs typeface="+mn-cs"/>
            </a:endParaRPr>
          </a:p>
        </p:txBody>
      </p:sp>
      <p:sp>
        <p:nvSpPr>
          <p:cNvPr id="7" name="TextBox 6"/>
          <p:cNvSpPr txBox="1"/>
          <p:nvPr/>
        </p:nvSpPr>
        <p:spPr>
          <a:xfrm>
            <a:off x="6228184" y="1268760"/>
            <a:ext cx="2520280" cy="3970318"/>
          </a:xfrm>
          <a:prstGeom prst="rect">
            <a:avLst/>
          </a:prstGeom>
          <a:noFill/>
        </p:spPr>
        <p:txBody>
          <a:bodyPr wrap="square" rtlCol="0">
            <a:spAutoFit/>
          </a:bodyPr>
          <a:lstStyle/>
          <a:p>
            <a:pPr>
              <a:buFont typeface="Arial" pitchFamily="34" charset="0"/>
              <a:buChar char="•"/>
            </a:pPr>
            <a:r>
              <a:rPr lang="en-US" dirty="0" smtClean="0">
                <a:solidFill>
                  <a:schemeClr val="bg1"/>
                </a:solidFill>
              </a:rPr>
              <a:t> Starship Troopers, </a:t>
            </a:r>
            <a:r>
              <a:rPr lang="en-US" dirty="0" err="1" smtClean="0">
                <a:solidFill>
                  <a:schemeClr val="bg1"/>
                </a:solidFill>
              </a:rPr>
              <a:t>Klendathu</a:t>
            </a:r>
            <a:endParaRPr lang="en-US" dirty="0" smtClean="0">
              <a:solidFill>
                <a:schemeClr val="bg1"/>
              </a:solidFill>
            </a:endParaRPr>
          </a:p>
          <a:p>
            <a:pPr>
              <a:buFont typeface="Arial" pitchFamily="34" charset="0"/>
              <a:buChar char="•"/>
            </a:pPr>
            <a:r>
              <a:rPr lang="en-US" dirty="0" smtClean="0">
                <a:solidFill>
                  <a:schemeClr val="bg1"/>
                </a:solidFill>
              </a:rPr>
              <a:t> Planet of the Apes, Earth</a:t>
            </a:r>
          </a:p>
          <a:p>
            <a:pPr>
              <a:buFont typeface="Arial" pitchFamily="34" charset="0"/>
              <a:buChar char="•"/>
            </a:pPr>
            <a:r>
              <a:rPr lang="en-US" dirty="0" smtClean="0">
                <a:solidFill>
                  <a:schemeClr val="bg1"/>
                </a:solidFill>
              </a:rPr>
              <a:t> Total </a:t>
            </a:r>
            <a:r>
              <a:rPr lang="en-US" dirty="0" err="1" smtClean="0">
                <a:solidFill>
                  <a:schemeClr val="bg1"/>
                </a:solidFill>
              </a:rPr>
              <a:t>Recall,Mars</a:t>
            </a:r>
            <a:endParaRPr lang="en-US" dirty="0" smtClean="0">
              <a:solidFill>
                <a:schemeClr val="bg1"/>
              </a:solidFill>
            </a:endParaRPr>
          </a:p>
          <a:p>
            <a:endParaRPr lang="en-US" dirty="0" smtClean="0">
              <a:solidFill>
                <a:schemeClr val="bg1"/>
              </a:solidFill>
            </a:endParaRPr>
          </a:p>
          <a:p>
            <a:pPr>
              <a:buFont typeface="Arial" pitchFamily="34" charset="0"/>
              <a:buChar char="•"/>
            </a:pPr>
            <a:r>
              <a:rPr lang="en-US" dirty="0" smtClean="0">
                <a:solidFill>
                  <a:schemeClr val="bg1"/>
                </a:solidFill>
              </a:rPr>
              <a:t> The Hitchhikers Guide to the Galaxy, </a:t>
            </a:r>
            <a:r>
              <a:rPr lang="en-US" dirty="0" err="1" smtClean="0">
                <a:solidFill>
                  <a:schemeClr val="bg1"/>
                </a:solidFill>
              </a:rPr>
              <a:t>Magrathea</a:t>
            </a:r>
            <a:endParaRPr lang="en-US" dirty="0" smtClean="0">
              <a:solidFill>
                <a:schemeClr val="bg1"/>
              </a:solidFill>
            </a:endParaRPr>
          </a:p>
          <a:p>
            <a:pPr>
              <a:buFont typeface="Arial" pitchFamily="34" charset="0"/>
              <a:buChar char="•"/>
            </a:pPr>
            <a:r>
              <a:rPr lang="en-US" dirty="0" smtClean="0">
                <a:solidFill>
                  <a:schemeClr val="bg1"/>
                </a:solidFill>
              </a:rPr>
              <a:t> Star Wars: The Empire Strikes Back ,</a:t>
            </a:r>
            <a:r>
              <a:rPr lang="en-US" dirty="0" err="1" smtClean="0">
                <a:solidFill>
                  <a:schemeClr val="bg1"/>
                </a:solidFill>
              </a:rPr>
              <a:t>Hoth</a:t>
            </a:r>
            <a:endParaRPr lang="en-US" dirty="0" smtClean="0">
              <a:solidFill>
                <a:schemeClr val="bg1"/>
              </a:solidFill>
            </a:endParaRPr>
          </a:p>
          <a:p>
            <a:pPr>
              <a:buFont typeface="Arial" pitchFamily="34" charset="0"/>
              <a:buChar char="•"/>
            </a:pPr>
            <a:r>
              <a:rPr lang="en-US" dirty="0" smtClean="0">
                <a:solidFill>
                  <a:schemeClr val="bg1"/>
                </a:solidFill>
              </a:rPr>
              <a:t> </a:t>
            </a:r>
            <a:r>
              <a:rPr lang="en-US" dirty="0" err="1" smtClean="0">
                <a:solidFill>
                  <a:schemeClr val="bg1"/>
                </a:solidFill>
              </a:rPr>
              <a:t>Avatar,Pandora</a:t>
            </a:r>
            <a:endParaRPr lang="en-US" dirty="0" smtClean="0">
              <a:solidFill>
                <a:schemeClr val="bg1"/>
              </a:solidFill>
            </a:endParaRPr>
          </a:p>
          <a:p>
            <a:endParaRPr lang="en-US" dirty="0" smtClean="0">
              <a:solidFill>
                <a:schemeClr val="bg1"/>
              </a:solidFill>
            </a:endParaRPr>
          </a:p>
          <a:p>
            <a:pPr>
              <a:buFont typeface="Arial" pitchFamily="34" charset="0"/>
              <a:buChar char="•"/>
            </a:pPr>
            <a:r>
              <a:rPr lang="en-US" dirty="0" smtClean="0">
                <a:solidFill>
                  <a:schemeClr val="bg1"/>
                </a:solidFill>
              </a:rPr>
              <a:t>Alien, LV-426</a:t>
            </a:r>
          </a:p>
          <a:p>
            <a:endParaRPr lang="en-IN" dirty="0">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www.infiniteunknown.net/wp-content/uploads/2010/07/earth_and_moon.jpg"/>
          <p:cNvPicPr>
            <a:picLocks noChangeAspect="1" noChangeArrowheads="1"/>
          </p:cNvPicPr>
          <p:nvPr/>
        </p:nvPicPr>
        <p:blipFill>
          <a:blip r:embed="rId3" cstate="print"/>
          <a:srcRect/>
          <a:stretch>
            <a:fillRect/>
          </a:stretch>
        </p:blipFill>
        <p:spPr bwMode="auto">
          <a:xfrm>
            <a:off x="1" y="0"/>
            <a:ext cx="9143999" cy="6858000"/>
          </a:xfrm>
          <a:prstGeom prst="rect">
            <a:avLst/>
          </a:prstGeom>
          <a:noFill/>
        </p:spPr>
      </p:pic>
      <p:sp>
        <p:nvSpPr>
          <p:cNvPr id="5" name="Title 3"/>
          <p:cNvSpPr txBox="1">
            <a:spLocks/>
          </p:cNvSpPr>
          <p:nvPr/>
        </p:nvSpPr>
        <p:spPr>
          <a:xfrm>
            <a:off x="4499992" y="4509120"/>
            <a:ext cx="3742184" cy="2016224"/>
          </a:xfrm>
          <a:prstGeom prst="rect">
            <a:avLst/>
          </a:prstGeom>
        </p:spPr>
        <p:style>
          <a:lnRef idx="3">
            <a:schemeClr val="lt1"/>
          </a:lnRef>
          <a:fillRef idx="1">
            <a:schemeClr val="dk1"/>
          </a:fillRef>
          <a:effectRef idx="1">
            <a:schemeClr val="dk1"/>
          </a:effectRef>
          <a:fontRef idx="minor">
            <a:schemeClr val="lt1"/>
          </a:fontRef>
        </p:style>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bg1"/>
                </a:solidFill>
                <a:effectLst/>
                <a:uLnTx/>
                <a:uFillTx/>
                <a:latin typeface="+mj-lt"/>
                <a:ea typeface="+mj-ea"/>
                <a:cs typeface="+mj-cs"/>
              </a:rPr>
              <a:t>Hint or No-Hint.</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chemeClr val="bg1"/>
                </a:solidFill>
                <a:latin typeface="+mj-lt"/>
                <a:ea typeface="+mj-ea"/>
                <a:cs typeface="+mj-cs"/>
              </a:rPr>
              <a:t>You choose.</a:t>
            </a:r>
            <a:endParaRPr kumimoji="0" lang="en-IN" sz="44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 1</a:t>
            </a:r>
            <a:endParaRPr lang="en-IN" sz="2800" dirty="0">
              <a:solidFill>
                <a:schemeClr val="bg1"/>
              </a:solidFill>
            </a:endParaRPr>
          </a:p>
        </p:txBody>
      </p:sp>
      <p:pic>
        <p:nvPicPr>
          <p:cNvPr id="4" name="Picture 8" descr="File:Arecibo message.svg"/>
          <p:cNvPicPr>
            <a:picLocks noChangeAspect="1" noChangeArrowheads="1"/>
          </p:cNvPicPr>
          <p:nvPr/>
        </p:nvPicPr>
        <p:blipFill>
          <a:blip r:embed="rId3" cstate="print"/>
          <a:srcRect/>
          <a:stretch>
            <a:fillRect/>
          </a:stretch>
        </p:blipFill>
        <p:spPr bwMode="auto">
          <a:xfrm>
            <a:off x="3203848" y="1143000"/>
            <a:ext cx="2448272" cy="57150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TextBox 3"/>
          <p:cNvSpPr txBox="1"/>
          <p:nvPr/>
        </p:nvSpPr>
        <p:spPr>
          <a:xfrm>
            <a:off x="611560" y="620688"/>
            <a:ext cx="7416824" cy="2677656"/>
          </a:xfrm>
          <a:prstGeom prst="rect">
            <a:avLst/>
          </a:prstGeom>
          <a:noFill/>
        </p:spPr>
        <p:txBody>
          <a:bodyPr wrap="square" rtlCol="0">
            <a:spAutoFit/>
          </a:bodyPr>
          <a:lstStyle/>
          <a:p>
            <a:pPr algn="just"/>
            <a:r>
              <a:rPr lang="en-US" sz="2800" dirty="0" smtClean="0">
                <a:solidFill>
                  <a:schemeClr val="bg1"/>
                </a:solidFill>
              </a:rPr>
              <a:t>Its an event that marked the remodeling of worlds largest single aperture telescope, </a:t>
            </a:r>
            <a:r>
              <a:rPr lang="en-IN" sz="2800" dirty="0" smtClean="0">
                <a:solidFill>
                  <a:schemeClr val="bg1"/>
                </a:solidFill>
              </a:rPr>
              <a:t>Arecibo Observatory. </a:t>
            </a:r>
          </a:p>
          <a:p>
            <a:pPr algn="just"/>
            <a:endParaRPr lang="en-US" sz="2800" dirty="0" smtClean="0">
              <a:solidFill>
                <a:schemeClr val="bg1"/>
              </a:solidFill>
            </a:endParaRPr>
          </a:p>
          <a:p>
            <a:pPr algn="just"/>
            <a:r>
              <a:rPr lang="en-US" sz="2800" dirty="0" smtClean="0">
                <a:solidFill>
                  <a:schemeClr val="bg1"/>
                </a:solidFill>
              </a:rPr>
              <a:t>What is the event?</a:t>
            </a:r>
            <a:endParaRPr lang="en-IN" sz="2800" dirty="0">
              <a:solidFill>
                <a:schemeClr val="bg1"/>
              </a:solidFill>
            </a:endParaRPr>
          </a:p>
          <a:p>
            <a:pPr algn="just"/>
            <a:endParaRPr lang="en-IN" sz="2800" dirty="0">
              <a:solidFill>
                <a:schemeClr val="bg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4" name="Rectangle 3"/>
          <p:cNvSpPr/>
          <p:nvPr/>
        </p:nvSpPr>
        <p:spPr>
          <a:xfrm>
            <a:off x="611560" y="1052736"/>
            <a:ext cx="7776864" cy="2677656"/>
          </a:xfrm>
          <a:prstGeom prst="rect">
            <a:avLst/>
          </a:prstGeom>
        </p:spPr>
        <p:txBody>
          <a:bodyPr wrap="square">
            <a:spAutoFit/>
          </a:bodyPr>
          <a:lstStyle/>
          <a:p>
            <a:pPr algn="just"/>
            <a:r>
              <a:rPr lang="en-IN" sz="2400" dirty="0">
                <a:solidFill>
                  <a:schemeClr val="bg1"/>
                </a:solidFill>
              </a:rPr>
              <a:t>The </a:t>
            </a:r>
            <a:r>
              <a:rPr lang="en-IN" sz="2400" b="1" dirty="0">
                <a:solidFill>
                  <a:schemeClr val="bg1"/>
                </a:solidFill>
              </a:rPr>
              <a:t>Arecibo message</a:t>
            </a:r>
            <a:r>
              <a:rPr lang="en-IN" sz="2400" dirty="0">
                <a:solidFill>
                  <a:schemeClr val="bg1"/>
                </a:solidFill>
              </a:rPr>
              <a:t> was broadcast into space a single time via frequency modulated radio waves at a ceremony to mark the </a:t>
            </a:r>
            <a:r>
              <a:rPr lang="en-IN" sz="2400" dirty="0" smtClean="0">
                <a:solidFill>
                  <a:schemeClr val="bg1"/>
                </a:solidFill>
              </a:rPr>
              <a:t>remodelling </a:t>
            </a:r>
            <a:r>
              <a:rPr lang="en-IN" sz="2400" dirty="0">
                <a:solidFill>
                  <a:schemeClr val="bg1"/>
                </a:solidFill>
              </a:rPr>
              <a:t>of the Arecibo radio telescope in Puerto Rico on 16 November 1974</a:t>
            </a:r>
            <a:r>
              <a:rPr lang="en-IN" sz="2400" dirty="0" smtClean="0">
                <a:solidFill>
                  <a:schemeClr val="bg1"/>
                </a:solidFill>
              </a:rPr>
              <a:t>.</a:t>
            </a:r>
            <a:r>
              <a:rPr lang="en-IN" sz="2400" dirty="0">
                <a:solidFill>
                  <a:schemeClr val="bg1"/>
                </a:solidFill>
              </a:rPr>
              <a:t> It was aimed at the globular star cluster M13 some 25,000 light years away because M13 was a large and close collection of stars that was available in the sky at the time and place of the ceremony</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pic>
        <p:nvPicPr>
          <p:cNvPr id="3" name="Picture 2" descr="https://lh5.googleusercontent.com/Jftlm4LhWLnr7QzOZnK8DCUEJ5NjKDl1TJKLTwG4CfjtCsvpi6592BKehbmPvr4UhZC3h6v15LVnPg74u2Zy-TXIXYIsXJEYDRuoGYNv4T2KY903Qq20Jg5kyg"/>
          <p:cNvPicPr>
            <a:picLocks noChangeAspect="1" noChangeArrowheads="1"/>
          </p:cNvPicPr>
          <p:nvPr/>
        </p:nvPicPr>
        <p:blipFill>
          <a:blip r:embed="rId3" cstate="print"/>
          <a:srcRect/>
          <a:stretch>
            <a:fillRect/>
          </a:stretch>
        </p:blipFill>
        <p:spPr bwMode="auto">
          <a:xfrm>
            <a:off x="1619672" y="1196752"/>
            <a:ext cx="6048672" cy="4943628"/>
          </a:xfrm>
          <a:prstGeom prst="rect">
            <a:avLst/>
          </a:prstGeom>
          <a:noFill/>
        </p:spPr>
      </p:pic>
      <p:sp>
        <p:nvSpPr>
          <p:cNvPr id="4" name="TextBox 3"/>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 2</a:t>
            </a:r>
            <a:endParaRPr lang="en-IN" sz="2800" dirty="0">
              <a:solidFill>
                <a:schemeClr val="bg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23528" y="1484784"/>
            <a:ext cx="8496944" cy="3385542"/>
          </a:xfrm>
          <a:prstGeom prst="rect">
            <a:avLst/>
          </a:prstGeom>
          <a:noFill/>
        </p:spPr>
        <p:txBody>
          <a:bodyPr wrap="square" rtlCol="0">
            <a:spAutoFit/>
          </a:bodyPr>
          <a:lstStyle/>
          <a:p>
            <a:pPr algn="just"/>
            <a:r>
              <a:rPr lang="en-IN" sz="2800" dirty="0" smtClean="0">
                <a:solidFill>
                  <a:schemeClr val="bg1"/>
                </a:solidFill>
              </a:rPr>
              <a:t>It is a barrier island that separates the </a:t>
            </a:r>
            <a:r>
              <a:rPr lang="en-IN" sz="2800" dirty="0" err="1" smtClean="0">
                <a:solidFill>
                  <a:schemeClr val="bg1"/>
                </a:solidFill>
              </a:rPr>
              <a:t>Pulicat</a:t>
            </a:r>
            <a:r>
              <a:rPr lang="en-IN" sz="2800" dirty="0" smtClean="0">
                <a:solidFill>
                  <a:schemeClr val="bg1"/>
                </a:solidFill>
              </a:rPr>
              <a:t> Lake from the Bay of Bengal, and is home to the town of </a:t>
            </a:r>
            <a:r>
              <a:rPr lang="en-IN" sz="2800" dirty="0" err="1" smtClean="0">
                <a:solidFill>
                  <a:schemeClr val="bg1"/>
                </a:solidFill>
              </a:rPr>
              <a:t>Pulicat</a:t>
            </a:r>
            <a:r>
              <a:rPr lang="en-IN" sz="2800" dirty="0" smtClean="0">
                <a:solidFill>
                  <a:schemeClr val="bg1"/>
                </a:solidFill>
              </a:rPr>
              <a:t>.</a:t>
            </a:r>
          </a:p>
          <a:p>
            <a:pPr algn="just"/>
            <a:endParaRPr lang="en-IN" sz="2800" b="0" dirty="0" smtClean="0">
              <a:solidFill>
                <a:schemeClr val="bg1"/>
              </a:solidFill>
            </a:endParaRPr>
          </a:p>
          <a:p>
            <a:pPr algn="just"/>
            <a:r>
              <a:rPr lang="en-IN" sz="2800" dirty="0" smtClean="0">
                <a:solidFill>
                  <a:schemeClr val="bg1"/>
                </a:solidFill>
              </a:rPr>
              <a:t>The nearest town is </a:t>
            </a:r>
            <a:r>
              <a:rPr lang="en-IN" sz="2800" dirty="0" err="1" smtClean="0">
                <a:solidFill>
                  <a:schemeClr val="bg1"/>
                </a:solidFill>
              </a:rPr>
              <a:t>Sullurpeta</a:t>
            </a:r>
            <a:r>
              <a:rPr lang="en-IN" sz="2800" dirty="0" smtClean="0">
                <a:solidFill>
                  <a:schemeClr val="bg1"/>
                </a:solidFill>
              </a:rPr>
              <a:t>, which has the nearest railway station. It is 80 km (50 mi) from Chennai.</a:t>
            </a:r>
          </a:p>
          <a:p>
            <a:pPr algn="just"/>
            <a:endParaRPr lang="en-IN" sz="2800" b="0" dirty="0" smtClean="0">
              <a:solidFill>
                <a:schemeClr val="bg1"/>
              </a:solidFill>
            </a:endParaRPr>
          </a:p>
          <a:p>
            <a:pPr algn="just"/>
            <a:r>
              <a:rPr lang="en-IN" sz="2800" dirty="0" smtClean="0">
                <a:solidFill>
                  <a:schemeClr val="bg1"/>
                </a:solidFill>
              </a:rPr>
              <a:t>What is its claim to fame ? (see map)</a:t>
            </a:r>
            <a:endParaRPr lang="en-IN" sz="2800" b="0" dirty="0" smtClean="0">
              <a:solidFill>
                <a:schemeClr val="bg1"/>
              </a:solidFill>
            </a:endParaRPr>
          </a:p>
          <a:p>
            <a:endParaRPr lang="en-IN" dirty="0">
              <a:solidFill>
                <a:schemeClr val="bg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4" name="Rectangle 3"/>
          <p:cNvSpPr/>
          <p:nvPr/>
        </p:nvSpPr>
        <p:spPr>
          <a:xfrm>
            <a:off x="683568" y="1196752"/>
            <a:ext cx="7704856" cy="3046988"/>
          </a:xfrm>
          <a:prstGeom prst="rect">
            <a:avLst/>
          </a:prstGeom>
        </p:spPr>
        <p:txBody>
          <a:bodyPr wrap="square">
            <a:spAutoFit/>
          </a:bodyPr>
          <a:lstStyle/>
          <a:p>
            <a:pPr algn="ctr"/>
            <a:r>
              <a:rPr lang="en-IN" sz="2400" b="1" dirty="0" smtClean="0">
                <a:solidFill>
                  <a:schemeClr val="bg1"/>
                </a:solidFill>
              </a:rPr>
              <a:t>Sriharikota</a:t>
            </a:r>
          </a:p>
          <a:p>
            <a:endParaRPr lang="en-IN" sz="2400" b="1" dirty="0" smtClean="0">
              <a:solidFill>
                <a:schemeClr val="bg1"/>
              </a:solidFill>
            </a:endParaRPr>
          </a:p>
          <a:p>
            <a:pPr algn="just"/>
            <a:r>
              <a:rPr lang="en-IN" sz="2400" dirty="0" smtClean="0">
                <a:solidFill>
                  <a:schemeClr val="bg1"/>
                </a:solidFill>
              </a:rPr>
              <a:t>It houses India's only satellite launch centre in the Satish Dhawan Space Centre (SHAR) and is used by the Indian Space Research Organisation ISRO to launch satellites using multi-stage rockets such as the Polar Satellite Launch Vehicle (PSLV) and the Geosynchronous Satellite Launch Vehicle (GSLV)</a:t>
            </a:r>
            <a:endParaRPr lang="en-IN" sz="2400" b="0" dirty="0" smtClean="0">
              <a:solidFill>
                <a:schemeClr val="bg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 3</a:t>
            </a:r>
            <a:endParaRPr lang="en-IN" sz="2800" dirty="0">
              <a:solidFill>
                <a:schemeClr val="bg1"/>
              </a:solidFill>
            </a:endParaRPr>
          </a:p>
        </p:txBody>
      </p:sp>
      <p:pic>
        <p:nvPicPr>
          <p:cNvPr id="4" name="Picture 6" descr="File:Pioneer plaque.svg"/>
          <p:cNvPicPr>
            <a:picLocks noChangeAspect="1" noChangeArrowheads="1"/>
          </p:cNvPicPr>
          <p:nvPr/>
        </p:nvPicPr>
        <p:blipFill>
          <a:blip r:embed="rId3" cstate="print"/>
          <a:srcRect/>
          <a:stretch>
            <a:fillRect/>
          </a:stretch>
        </p:blipFill>
        <p:spPr bwMode="auto">
          <a:xfrm>
            <a:off x="1691680" y="1412776"/>
            <a:ext cx="5755516" cy="4525963"/>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Users\ambrish\Downloads\6426_1280x1024-wallpaper-cb1267712532.jpg"/>
          <p:cNvPicPr>
            <a:picLocks noChangeAspect="1" noChangeArrowheads="1"/>
          </p:cNvPicPr>
          <p:nvPr/>
        </p:nvPicPr>
        <p:blipFill>
          <a:blip r:embed="rId2" cstate="print"/>
          <a:srcRect/>
          <a:stretch>
            <a:fillRect/>
          </a:stretch>
        </p:blipFill>
        <p:spPr bwMode="auto">
          <a:xfrm>
            <a:off x="0" y="0"/>
            <a:ext cx="9144000" cy="7461448"/>
          </a:xfrm>
          <a:prstGeom prst="rect">
            <a:avLst/>
          </a:prstGeom>
          <a:noFill/>
        </p:spPr>
      </p:pic>
      <p:pic>
        <p:nvPicPr>
          <p:cNvPr id="8" name="Picture 2" descr="Sphere"/>
          <p:cNvPicPr>
            <a:picLocks noChangeAspect="1" noChangeArrowheads="1"/>
          </p:cNvPicPr>
          <p:nvPr/>
        </p:nvPicPr>
        <p:blipFill>
          <a:blip r:embed="rId3" cstate="print"/>
          <a:srcRect/>
          <a:stretch>
            <a:fillRect/>
          </a:stretch>
        </p:blipFill>
        <p:spPr bwMode="auto">
          <a:xfrm>
            <a:off x="899592" y="1484784"/>
            <a:ext cx="7575185" cy="3672408"/>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Rectangle 3"/>
          <p:cNvSpPr/>
          <p:nvPr/>
        </p:nvSpPr>
        <p:spPr>
          <a:xfrm>
            <a:off x="611560" y="764704"/>
            <a:ext cx="7560840" cy="1938992"/>
          </a:xfrm>
          <a:prstGeom prst="rect">
            <a:avLst/>
          </a:prstGeom>
        </p:spPr>
        <p:txBody>
          <a:bodyPr wrap="square">
            <a:spAutoFit/>
          </a:bodyPr>
          <a:lstStyle/>
          <a:p>
            <a:pPr algn="just"/>
            <a:r>
              <a:rPr lang="en-IN" sz="2400" dirty="0" smtClean="0">
                <a:solidFill>
                  <a:schemeClr val="bg1"/>
                </a:solidFill>
              </a:rPr>
              <a:t>The image is of a </a:t>
            </a:r>
            <a:r>
              <a:rPr lang="en-IN" sz="2400" dirty="0">
                <a:solidFill>
                  <a:schemeClr val="bg1"/>
                </a:solidFill>
              </a:rPr>
              <a:t> gold-anodized aluminium plaques which were placed on board the </a:t>
            </a:r>
            <a:r>
              <a:rPr lang="en-IN" sz="2400" dirty="0" smtClean="0">
                <a:solidFill>
                  <a:schemeClr val="bg1"/>
                </a:solidFill>
              </a:rPr>
              <a:t>X</a:t>
            </a:r>
            <a:r>
              <a:rPr lang="en-IN" sz="2400" dirty="0">
                <a:solidFill>
                  <a:schemeClr val="bg1"/>
                </a:solidFill>
              </a:rPr>
              <a:t> spacecraft, featuring a pictorial message, in case </a:t>
            </a:r>
            <a:r>
              <a:rPr lang="en-IN" sz="2400" dirty="0" smtClean="0">
                <a:solidFill>
                  <a:schemeClr val="bg1"/>
                </a:solidFill>
              </a:rPr>
              <a:t>X was </a:t>
            </a:r>
            <a:r>
              <a:rPr lang="en-IN" sz="2400" dirty="0">
                <a:solidFill>
                  <a:schemeClr val="bg1"/>
                </a:solidFill>
              </a:rPr>
              <a:t>intercepted by extraterrestrial life. </a:t>
            </a:r>
            <a:endParaRPr lang="en-IN" sz="2400" dirty="0" smtClean="0">
              <a:solidFill>
                <a:schemeClr val="bg1"/>
              </a:solidFill>
            </a:endParaRPr>
          </a:p>
          <a:p>
            <a:pPr algn="just"/>
            <a:endParaRPr lang="en-US" sz="2400" dirty="0" smtClean="0">
              <a:solidFill>
                <a:schemeClr val="bg1"/>
              </a:solidFill>
            </a:endParaRPr>
          </a:p>
          <a:p>
            <a:pPr algn="just"/>
            <a:r>
              <a:rPr lang="en-US" sz="2400" dirty="0" smtClean="0">
                <a:solidFill>
                  <a:schemeClr val="bg1"/>
                </a:solidFill>
              </a:rPr>
              <a:t>Id X.</a:t>
            </a:r>
            <a:endParaRPr lang="en-IN" sz="2400" dirty="0">
              <a:solidFill>
                <a:schemeClr val="bg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4" name="TextBox 3"/>
          <p:cNvSpPr txBox="1"/>
          <p:nvPr/>
        </p:nvSpPr>
        <p:spPr>
          <a:xfrm>
            <a:off x="2051720" y="1556792"/>
            <a:ext cx="5112568" cy="1200329"/>
          </a:xfrm>
          <a:prstGeom prst="rect">
            <a:avLst/>
          </a:prstGeom>
          <a:noFill/>
        </p:spPr>
        <p:txBody>
          <a:bodyPr wrap="square" rtlCol="0">
            <a:spAutoFit/>
          </a:bodyPr>
          <a:lstStyle/>
          <a:p>
            <a:pPr algn="ctr"/>
            <a:r>
              <a:rPr lang="en-US" sz="2400" b="1" dirty="0" smtClean="0">
                <a:solidFill>
                  <a:schemeClr val="bg1"/>
                </a:solidFill>
              </a:rPr>
              <a:t>Pioneer Plaques</a:t>
            </a:r>
          </a:p>
          <a:p>
            <a:pPr algn="ctr"/>
            <a:endParaRPr lang="en-US" sz="2400" b="1" dirty="0">
              <a:solidFill>
                <a:schemeClr val="bg1"/>
              </a:solidFill>
            </a:endParaRPr>
          </a:p>
          <a:p>
            <a:pPr algn="ctr"/>
            <a:r>
              <a:rPr lang="en-US" sz="2400" b="1" dirty="0" smtClean="0">
                <a:solidFill>
                  <a:schemeClr val="bg1"/>
                </a:solidFill>
              </a:rPr>
              <a:t>Pioneer 1 and Pioneer 2</a:t>
            </a:r>
            <a:endParaRPr lang="en-IN" sz="2400" b="1" dirty="0">
              <a:solidFill>
                <a:schemeClr val="bg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 4</a:t>
            </a:r>
            <a:endParaRPr lang="en-IN" sz="2800" dirty="0">
              <a:solidFill>
                <a:schemeClr val="bg1"/>
              </a:solidFill>
            </a:endParaRPr>
          </a:p>
        </p:txBody>
      </p:sp>
      <p:pic>
        <p:nvPicPr>
          <p:cNvPr id="4" name="Picture 3"/>
          <p:cNvPicPr>
            <a:picLocks noChangeAspect="1" noChangeArrowheads="1"/>
          </p:cNvPicPr>
          <p:nvPr/>
        </p:nvPicPr>
        <p:blipFill>
          <a:blip r:embed="rId3" cstate="print"/>
          <a:srcRect/>
          <a:stretch>
            <a:fillRect/>
          </a:stretch>
        </p:blipFill>
        <p:spPr bwMode="auto">
          <a:xfrm>
            <a:off x="1835696" y="1772816"/>
            <a:ext cx="5400600" cy="41788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0"/>
            <a:ext cx="9144000" cy="6885384"/>
          </a:xfrm>
          <a:prstGeom prst="rect">
            <a:avLst/>
          </a:prstGeom>
          <a:noFill/>
          <a:ln w="9525">
            <a:noFill/>
            <a:miter lim="800000"/>
            <a:headEnd/>
            <a:tailEnd/>
          </a:ln>
        </p:spPr>
      </p:pic>
      <p:sp>
        <p:nvSpPr>
          <p:cNvPr id="4" name="TextBox 3"/>
          <p:cNvSpPr txBox="1"/>
          <p:nvPr/>
        </p:nvSpPr>
        <p:spPr>
          <a:xfrm>
            <a:off x="2483768" y="332656"/>
            <a:ext cx="3888432" cy="523220"/>
          </a:xfrm>
          <a:prstGeom prst="rect">
            <a:avLst/>
          </a:prstGeom>
          <a:noFill/>
        </p:spPr>
        <p:txBody>
          <a:bodyPr wrap="square" rtlCol="0">
            <a:spAutoFit/>
          </a:bodyPr>
          <a:lstStyle/>
          <a:p>
            <a:pPr algn="ctr"/>
            <a:r>
              <a:rPr lang="en-US" sz="2800" dirty="0" smtClean="0">
                <a:solidFill>
                  <a:schemeClr val="bg1"/>
                </a:solidFill>
              </a:rPr>
              <a:t>The American </a:t>
            </a:r>
            <a:r>
              <a:rPr lang="en-US" sz="2800" dirty="0" err="1" smtClean="0">
                <a:solidFill>
                  <a:schemeClr val="bg1"/>
                </a:solidFill>
              </a:rPr>
              <a:t>Kepler</a:t>
            </a:r>
            <a:endParaRPr lang="en-IN" sz="2800" dirty="0">
              <a:solidFill>
                <a:schemeClr val="bg1"/>
              </a:solidFill>
            </a:endParaRPr>
          </a:p>
        </p:txBody>
      </p:sp>
      <p:sp>
        <p:nvSpPr>
          <p:cNvPr id="7" name="TextBox 6"/>
          <p:cNvSpPr txBox="1"/>
          <p:nvPr/>
        </p:nvSpPr>
        <p:spPr>
          <a:xfrm>
            <a:off x="611560" y="980728"/>
            <a:ext cx="7704856" cy="1569660"/>
          </a:xfrm>
          <a:prstGeom prst="rect">
            <a:avLst/>
          </a:prstGeom>
          <a:noFill/>
        </p:spPr>
        <p:txBody>
          <a:bodyPr wrap="square" rtlCol="0">
            <a:spAutoFit/>
          </a:bodyPr>
          <a:lstStyle/>
          <a:p>
            <a:pPr algn="just"/>
            <a:r>
              <a:rPr lang="en-IN" sz="2400" dirty="0" smtClean="0">
                <a:solidFill>
                  <a:schemeClr val="bg1"/>
                </a:solidFill>
              </a:rPr>
              <a:t>What are these gaps </a:t>
            </a:r>
            <a:r>
              <a:rPr lang="en-IN" sz="2400" dirty="0">
                <a:solidFill>
                  <a:schemeClr val="bg1"/>
                </a:solidFill>
              </a:rPr>
              <a:t>or </a:t>
            </a:r>
            <a:r>
              <a:rPr lang="en-IN" sz="2400" dirty="0" smtClean="0">
                <a:solidFill>
                  <a:schemeClr val="bg1"/>
                </a:solidFill>
              </a:rPr>
              <a:t>dips </a:t>
            </a:r>
            <a:r>
              <a:rPr lang="en-IN" sz="2400" dirty="0">
                <a:solidFill>
                  <a:schemeClr val="bg1"/>
                </a:solidFill>
              </a:rPr>
              <a:t>in the distribution of main-belt asteroids by semi-major </a:t>
            </a:r>
            <a:r>
              <a:rPr lang="en-IN" sz="2400" dirty="0" smtClean="0">
                <a:solidFill>
                  <a:schemeClr val="bg1"/>
                </a:solidFill>
              </a:rPr>
              <a:t>axis called as ? </a:t>
            </a:r>
            <a:r>
              <a:rPr lang="en-IN" sz="2400" dirty="0">
                <a:solidFill>
                  <a:schemeClr val="bg1"/>
                </a:solidFill>
              </a:rPr>
              <a:t>They correspond to the location of orbital resonances with Jupiter</a:t>
            </a:r>
            <a:r>
              <a:rPr lang="en-IN" sz="2400" dirty="0" smtClean="0">
                <a:solidFill>
                  <a:schemeClr val="bg1"/>
                </a:solidFill>
              </a:rPr>
              <a:t>.</a:t>
            </a:r>
          </a:p>
        </p:txBody>
      </p:sp>
      <p:sp>
        <p:nvSpPr>
          <p:cNvPr id="8" name="TextBox 7"/>
          <p:cNvSpPr txBox="1"/>
          <p:nvPr/>
        </p:nvSpPr>
        <p:spPr>
          <a:xfrm>
            <a:off x="6444208" y="3429000"/>
            <a:ext cx="3672408" cy="369332"/>
          </a:xfrm>
          <a:prstGeom prst="rect">
            <a:avLst/>
          </a:prstGeom>
          <a:noFill/>
        </p:spPr>
        <p:txBody>
          <a:bodyPr wrap="square" rtlCol="0">
            <a:spAutoFit/>
          </a:bodyPr>
          <a:lstStyle/>
          <a:p>
            <a:pPr algn="ctr"/>
            <a:r>
              <a:rPr lang="en-US" dirty="0" smtClean="0">
                <a:solidFill>
                  <a:schemeClr val="bg1"/>
                </a:solidFill>
              </a:rPr>
              <a:t>?</a:t>
            </a:r>
            <a:endParaRPr lang="en-IN" dirty="0">
              <a:solidFill>
                <a:schemeClr val="bg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4" name="TextBox 3"/>
          <p:cNvSpPr txBox="1"/>
          <p:nvPr/>
        </p:nvSpPr>
        <p:spPr>
          <a:xfrm>
            <a:off x="2843808" y="1239143"/>
            <a:ext cx="3456384" cy="461665"/>
          </a:xfrm>
          <a:prstGeom prst="rect">
            <a:avLst/>
          </a:prstGeom>
          <a:noFill/>
        </p:spPr>
        <p:txBody>
          <a:bodyPr wrap="square" rtlCol="0">
            <a:spAutoFit/>
          </a:bodyPr>
          <a:lstStyle/>
          <a:p>
            <a:pPr algn="ctr"/>
            <a:r>
              <a:rPr lang="en-US" sz="2400" b="1" dirty="0" smtClean="0">
                <a:solidFill>
                  <a:schemeClr val="bg1"/>
                </a:solidFill>
              </a:rPr>
              <a:t>Kirkwood gap</a:t>
            </a:r>
            <a:endParaRPr lang="en-IN" sz="2400" b="1" dirty="0">
              <a:solidFill>
                <a:schemeClr val="bg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 5</a:t>
            </a:r>
            <a:endParaRPr lang="en-IN" sz="2800" dirty="0">
              <a:solidFill>
                <a:schemeClr val="bg1"/>
              </a:solidFill>
            </a:endParaRPr>
          </a:p>
        </p:txBody>
      </p:sp>
      <p:pic>
        <p:nvPicPr>
          <p:cNvPr id="5" name="Picture 4" descr="File:The Sounds of Earth Record Cover - GPN-2000-001978.jpg"/>
          <p:cNvPicPr>
            <a:picLocks noChangeAspect="1" noChangeArrowheads="1"/>
          </p:cNvPicPr>
          <p:nvPr/>
        </p:nvPicPr>
        <p:blipFill>
          <a:blip r:embed="rId3" cstate="print"/>
          <a:srcRect/>
          <a:stretch>
            <a:fillRect/>
          </a:stretch>
        </p:blipFill>
        <p:spPr bwMode="auto">
          <a:xfrm>
            <a:off x="2555776" y="1412776"/>
            <a:ext cx="4588821" cy="4754649"/>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a:stretch>
            <a:fillRect/>
          </a:stretch>
        </p:blipFill>
        <p:spPr bwMode="auto">
          <a:xfrm>
            <a:off x="0" y="1"/>
            <a:ext cx="9144000" cy="6885384"/>
          </a:xfrm>
          <a:prstGeom prst="rect">
            <a:avLst/>
          </a:prstGeom>
          <a:noFill/>
          <a:ln w="9525">
            <a:noFill/>
            <a:miter lim="800000"/>
            <a:headEnd/>
            <a:tailEnd/>
          </a:ln>
        </p:spPr>
      </p:pic>
      <p:sp>
        <p:nvSpPr>
          <p:cNvPr id="5" name="Rectangle 4"/>
          <p:cNvSpPr/>
          <p:nvPr/>
        </p:nvSpPr>
        <p:spPr>
          <a:xfrm>
            <a:off x="755576" y="1268760"/>
            <a:ext cx="7560840" cy="1569660"/>
          </a:xfrm>
          <a:prstGeom prst="rect">
            <a:avLst/>
          </a:prstGeom>
        </p:spPr>
        <p:txBody>
          <a:bodyPr wrap="square">
            <a:spAutoFit/>
          </a:bodyPr>
          <a:lstStyle/>
          <a:p>
            <a:pPr algn="just"/>
            <a:r>
              <a:rPr lang="en-IN" sz="2400" dirty="0">
                <a:solidFill>
                  <a:schemeClr val="bg1"/>
                </a:solidFill>
              </a:rPr>
              <a:t>The two Voyager spacecraft each carry a record with the sights and sounds of Earth. What rock-and-roll song was included on it, thanks to the efforts of science writer Timothy Ferris? Give the title and artist</a:t>
            </a:r>
          </a:p>
        </p:txBody>
      </p:sp>
      <p:pic>
        <p:nvPicPr>
          <p:cNvPr id="4" name="Picture 2"/>
          <p:cNvPicPr>
            <a:picLocks noChangeAspect="1" noChangeArrowheads="1"/>
          </p:cNvPicPr>
          <p:nvPr/>
        </p:nvPicPr>
        <p:blipFill>
          <a:blip r:embed="rId4" cstate="print"/>
          <a:srcRect/>
          <a:stretch>
            <a:fillRect/>
          </a:stretch>
        </p:blipFill>
        <p:spPr bwMode="auto">
          <a:xfrm>
            <a:off x="2915816" y="3034127"/>
            <a:ext cx="3168352" cy="3823873"/>
          </a:xfrm>
          <a:prstGeom prst="rect">
            <a:avLst/>
          </a:prstGeom>
          <a:noFill/>
          <a:ln w="9525">
            <a:noFill/>
            <a:miter lim="800000"/>
            <a:headEnd/>
            <a:tailEnd/>
          </a:ln>
        </p:spPr>
      </p:pic>
      <p:sp>
        <p:nvSpPr>
          <p:cNvPr id="6" name="TextBox 5"/>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Poor Beatles</a:t>
            </a:r>
            <a:endParaRPr lang="en-IN" sz="2800" dirty="0">
              <a:solidFill>
                <a:schemeClr val="bg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pic>
        <p:nvPicPr>
          <p:cNvPr id="4" name="Picture 10" descr="http://365songsblog.files.wordpress.com/2013/02/chuckberry-johnnyb-goode-1958chess78.jpg"/>
          <p:cNvPicPr>
            <a:picLocks noChangeAspect="1" noChangeArrowheads="1"/>
          </p:cNvPicPr>
          <p:nvPr/>
        </p:nvPicPr>
        <p:blipFill>
          <a:blip r:embed="rId4" cstate="print"/>
          <a:srcRect/>
          <a:stretch>
            <a:fillRect/>
          </a:stretch>
        </p:blipFill>
        <p:spPr bwMode="auto">
          <a:xfrm>
            <a:off x="1619672" y="836712"/>
            <a:ext cx="6099070" cy="5616624"/>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 6</a:t>
            </a:r>
            <a:endParaRPr lang="en-IN" sz="2800" dirty="0">
              <a:solidFill>
                <a:schemeClr val="bg1"/>
              </a:solidFill>
            </a:endParaRPr>
          </a:p>
        </p:txBody>
      </p:sp>
      <p:pic>
        <p:nvPicPr>
          <p:cNvPr id="145410" name="Picture 2" descr="File:Heinrich III. sieht den neuen Stern über der Stadt Tivoli (Tyburtina).jpg"/>
          <p:cNvPicPr>
            <a:picLocks noChangeAspect="1" noChangeArrowheads="1"/>
          </p:cNvPicPr>
          <p:nvPr/>
        </p:nvPicPr>
        <p:blipFill>
          <a:blip r:embed="rId3" cstate="print"/>
          <a:srcRect/>
          <a:stretch>
            <a:fillRect/>
          </a:stretch>
        </p:blipFill>
        <p:spPr bwMode="auto">
          <a:xfrm>
            <a:off x="2267744" y="908720"/>
            <a:ext cx="4486275" cy="57150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 18</a:t>
            </a:r>
            <a:endParaRPr lang="en-IN" sz="2800" dirty="0">
              <a:solidFill>
                <a:schemeClr val="bg1"/>
              </a:solidFill>
            </a:endParaRPr>
          </a:p>
        </p:txBody>
      </p:sp>
      <p:sp>
        <p:nvSpPr>
          <p:cNvPr id="4" name="Title 1"/>
          <p:cNvSpPr txBox="1">
            <a:spLocks/>
          </p:cNvSpPr>
          <p:nvPr/>
        </p:nvSpPr>
        <p:spPr>
          <a:xfrm>
            <a:off x="323528" y="917848"/>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bg1"/>
                </a:solidFill>
                <a:effectLst/>
                <a:uLnTx/>
                <a:uFillTx/>
                <a:latin typeface="+mj-lt"/>
                <a:ea typeface="+mj-ea"/>
                <a:cs typeface="+mj-cs"/>
              </a:rPr>
              <a:t>I’M 1</a:t>
            </a:r>
            <a:endParaRPr kumimoji="0" lang="en-IN"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5" name="Content Placeholder 2"/>
          <p:cNvSpPr txBox="1">
            <a:spLocks/>
          </p:cNvSpPr>
          <p:nvPr/>
        </p:nvSpPr>
        <p:spPr>
          <a:xfrm>
            <a:off x="457200" y="1600200"/>
            <a:ext cx="8229600" cy="4525963"/>
          </a:xfrm>
          <a:prstGeom prst="rect">
            <a:avLst/>
          </a:prstGeom>
        </p:spPr>
        <p:txBody>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i="0" u="none" strike="noStrike" kern="1200" cap="none" spc="0" normalizeH="0" baseline="0" noProof="0" dirty="0" smtClean="0">
                <a:ln>
                  <a:noFill/>
                </a:ln>
                <a:solidFill>
                  <a:schemeClr val="bg1"/>
                </a:solidFill>
                <a:effectLst/>
                <a:uLnTx/>
                <a:uFillTx/>
                <a:latin typeface="+mn-lt"/>
                <a:ea typeface="+mn-ea"/>
                <a:cs typeface="+mn-cs"/>
              </a:rPr>
              <a:t>Its </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supernova that was first observed on 4 July 1054 (1054, significant?), and that lasted for a period of around two years.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Why is this Supernova famous?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3200" b="0"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32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www.infiniteunknown.net/wp-content/uploads/2010/07/earth_and_moon.jpg"/>
          <p:cNvPicPr>
            <a:picLocks noChangeAspect="1" noChangeArrowheads="1"/>
          </p:cNvPicPr>
          <p:nvPr/>
        </p:nvPicPr>
        <p:blipFill>
          <a:blip r:embed="rId3" cstate="print"/>
          <a:srcRect/>
          <a:stretch>
            <a:fillRect/>
          </a:stretch>
        </p:blipFill>
        <p:spPr bwMode="auto">
          <a:xfrm>
            <a:off x="1" y="0"/>
            <a:ext cx="9143999" cy="6858000"/>
          </a:xfrm>
          <a:prstGeom prst="rect">
            <a:avLst/>
          </a:prstGeom>
          <a:noFill/>
        </p:spPr>
      </p:pic>
      <p:sp>
        <p:nvSpPr>
          <p:cNvPr id="5" name="Title 3"/>
          <p:cNvSpPr txBox="1">
            <a:spLocks/>
          </p:cNvSpPr>
          <p:nvPr/>
        </p:nvSpPr>
        <p:spPr>
          <a:xfrm>
            <a:off x="4572000" y="4941168"/>
            <a:ext cx="3742184" cy="864096"/>
          </a:xfrm>
          <a:prstGeom prst="rect">
            <a:avLst/>
          </a:prstGeom>
        </p:spPr>
        <p:style>
          <a:lnRef idx="3">
            <a:schemeClr val="lt1"/>
          </a:lnRef>
          <a:fillRef idx="1">
            <a:schemeClr val="dk1"/>
          </a:fillRef>
          <a:effectRef idx="1">
            <a:schemeClr val="dk1"/>
          </a:effectRef>
          <a:fontRef idx="minor">
            <a:schemeClr val="lt1"/>
          </a:fontRef>
        </p:style>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bg1"/>
                </a:solidFill>
                <a:effectLst/>
                <a:uLnTx/>
                <a:uFillTx/>
                <a:latin typeface="+mj-lt"/>
                <a:ea typeface="+mj-ea"/>
                <a:cs typeface="+mj-cs"/>
              </a:rPr>
              <a:t>Sci-fi Planets</a:t>
            </a:r>
            <a:endParaRPr kumimoji="0" lang="en-IN" sz="44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4" name="TextBox 3"/>
          <p:cNvSpPr txBox="1"/>
          <p:nvPr/>
        </p:nvSpPr>
        <p:spPr>
          <a:xfrm>
            <a:off x="3635896" y="1268760"/>
            <a:ext cx="1722074" cy="461665"/>
          </a:xfrm>
          <a:prstGeom prst="rect">
            <a:avLst/>
          </a:prstGeom>
          <a:noFill/>
        </p:spPr>
        <p:txBody>
          <a:bodyPr wrap="none" rtlCol="0">
            <a:spAutoFit/>
          </a:bodyPr>
          <a:lstStyle/>
          <a:p>
            <a:r>
              <a:rPr lang="en-US" sz="2400" dirty="0" smtClean="0">
                <a:solidFill>
                  <a:schemeClr val="bg1"/>
                </a:solidFill>
              </a:rPr>
              <a:t>Crab Nebula</a:t>
            </a:r>
            <a:endParaRPr lang="en-IN" sz="2400" dirty="0">
              <a:solidFill>
                <a:schemeClr val="bg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 17 </a:t>
            </a:r>
            <a:endParaRPr lang="en-IN" sz="2800" dirty="0">
              <a:solidFill>
                <a:schemeClr val="bg1"/>
              </a:solidFill>
            </a:endParaRPr>
          </a:p>
        </p:txBody>
      </p:sp>
      <p:sp>
        <p:nvSpPr>
          <p:cNvPr id="4" name="TextBox 3"/>
          <p:cNvSpPr txBox="1"/>
          <p:nvPr/>
        </p:nvSpPr>
        <p:spPr>
          <a:xfrm>
            <a:off x="2987824" y="1628800"/>
            <a:ext cx="3096344" cy="1815882"/>
          </a:xfrm>
          <a:prstGeom prst="rect">
            <a:avLst/>
          </a:prstGeom>
          <a:noFill/>
        </p:spPr>
        <p:txBody>
          <a:bodyPr wrap="square" rtlCol="0">
            <a:spAutoFit/>
          </a:bodyPr>
          <a:lstStyle/>
          <a:p>
            <a:pPr algn="ctr"/>
            <a:r>
              <a:rPr lang="en-US" sz="2800" dirty="0" smtClean="0">
                <a:solidFill>
                  <a:schemeClr val="bg1"/>
                </a:solidFill>
              </a:rPr>
              <a:t>Connect the answers of Question 1, 3 and 5</a:t>
            </a:r>
          </a:p>
          <a:p>
            <a:pPr algn="ctr"/>
            <a:r>
              <a:rPr lang="en-US" sz="2800" dirty="0" smtClean="0">
                <a:solidFill>
                  <a:schemeClr val="bg1"/>
                </a:solidFill>
              </a:rPr>
              <a:t>The Person?</a:t>
            </a:r>
            <a:endParaRPr lang="en-IN" sz="2800" dirty="0">
              <a:solidFill>
                <a:schemeClr val="bg1"/>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pic>
        <p:nvPicPr>
          <p:cNvPr id="4" name="Picture 4" descr="http://25.media.tumblr.com/tumblr_lvufxbzRVt1qh5d4vo1_500.jpg"/>
          <p:cNvPicPr>
            <a:picLocks noChangeAspect="1" noChangeArrowheads="1"/>
          </p:cNvPicPr>
          <p:nvPr/>
        </p:nvPicPr>
        <p:blipFill>
          <a:blip r:embed="rId3" cstate="print"/>
          <a:srcRect/>
          <a:stretch>
            <a:fillRect/>
          </a:stretch>
        </p:blipFill>
        <p:spPr bwMode="auto">
          <a:xfrm>
            <a:off x="1547664" y="1772816"/>
            <a:ext cx="6263410" cy="4330259"/>
          </a:xfrm>
          <a:prstGeom prst="rect">
            <a:avLst/>
          </a:prstGeom>
          <a:noFill/>
        </p:spPr>
      </p:pic>
      <p:sp>
        <p:nvSpPr>
          <p:cNvPr id="5" name="TextBox 4"/>
          <p:cNvSpPr txBox="1"/>
          <p:nvPr/>
        </p:nvSpPr>
        <p:spPr>
          <a:xfrm>
            <a:off x="3779912" y="1052736"/>
            <a:ext cx="1478995" cy="461665"/>
          </a:xfrm>
          <a:prstGeom prst="rect">
            <a:avLst/>
          </a:prstGeom>
          <a:noFill/>
        </p:spPr>
        <p:txBody>
          <a:bodyPr wrap="none" rtlCol="0">
            <a:spAutoFit/>
          </a:bodyPr>
          <a:lstStyle/>
          <a:p>
            <a:r>
              <a:rPr lang="en-US" sz="2400" dirty="0" smtClean="0">
                <a:solidFill>
                  <a:schemeClr val="bg1"/>
                </a:solidFill>
              </a:rPr>
              <a:t>Carl Sagan</a:t>
            </a:r>
            <a:endParaRPr lang="en-IN" sz="2400" dirty="0">
              <a:solidFill>
                <a:schemeClr val="bg1"/>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www.infiniteunknown.net/wp-content/uploads/2010/07/earth_and_moon.jpg"/>
          <p:cNvPicPr>
            <a:picLocks noChangeAspect="1" noChangeArrowheads="1"/>
          </p:cNvPicPr>
          <p:nvPr/>
        </p:nvPicPr>
        <p:blipFill>
          <a:blip r:embed="rId2" cstate="print"/>
          <a:srcRect/>
          <a:stretch>
            <a:fillRect/>
          </a:stretch>
        </p:blipFill>
        <p:spPr bwMode="auto">
          <a:xfrm>
            <a:off x="1" y="0"/>
            <a:ext cx="9143999" cy="6858000"/>
          </a:xfrm>
          <a:prstGeom prst="rect">
            <a:avLst/>
          </a:prstGeom>
          <a:noFill/>
        </p:spPr>
      </p:pic>
      <p:sp>
        <p:nvSpPr>
          <p:cNvPr id="5" name="Title 3"/>
          <p:cNvSpPr txBox="1">
            <a:spLocks/>
          </p:cNvSpPr>
          <p:nvPr/>
        </p:nvSpPr>
        <p:spPr>
          <a:xfrm>
            <a:off x="4572000" y="4941168"/>
            <a:ext cx="3742184" cy="864096"/>
          </a:xfrm>
          <a:prstGeom prst="rect">
            <a:avLst/>
          </a:prstGeom>
        </p:spPr>
        <p:style>
          <a:lnRef idx="3">
            <a:schemeClr val="lt1"/>
          </a:lnRef>
          <a:fillRef idx="1">
            <a:schemeClr val="dk1"/>
          </a:fillRef>
          <a:effectRef idx="1">
            <a:schemeClr val="dk1"/>
          </a:effectRef>
          <a:fontRef idx="minor">
            <a:schemeClr val="lt1"/>
          </a:fontRef>
        </p:style>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chemeClr val="bg1"/>
                </a:solidFill>
                <a:latin typeface="+mj-lt"/>
                <a:ea typeface="+mj-ea"/>
                <a:cs typeface="+mj-cs"/>
              </a:rPr>
              <a:t>Mythology</a:t>
            </a:r>
            <a:endParaRPr kumimoji="0" lang="en-IN" sz="44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TextBox 3"/>
          <p:cNvSpPr txBox="1"/>
          <p:nvPr/>
        </p:nvSpPr>
        <p:spPr>
          <a:xfrm>
            <a:off x="3203848" y="332656"/>
            <a:ext cx="2880320" cy="523220"/>
          </a:xfrm>
          <a:prstGeom prst="rect">
            <a:avLst/>
          </a:prstGeom>
          <a:noFill/>
        </p:spPr>
        <p:txBody>
          <a:bodyPr wrap="square" rtlCol="0">
            <a:spAutoFit/>
          </a:bodyPr>
          <a:lstStyle/>
          <a:p>
            <a:pPr algn="ctr"/>
            <a:r>
              <a:rPr lang="en-US" sz="2800" dirty="0" smtClean="0">
                <a:solidFill>
                  <a:schemeClr val="bg1"/>
                </a:solidFill>
              </a:rPr>
              <a:t>Question</a:t>
            </a:r>
            <a:endParaRPr lang="en-IN" sz="2800" dirty="0">
              <a:solidFill>
                <a:schemeClr val="bg1"/>
              </a:solidFill>
            </a:endParaRPr>
          </a:p>
        </p:txBody>
      </p:sp>
      <p:sp>
        <p:nvSpPr>
          <p:cNvPr id="5" name="Rectangle 4"/>
          <p:cNvSpPr/>
          <p:nvPr/>
        </p:nvSpPr>
        <p:spPr>
          <a:xfrm>
            <a:off x="539552" y="908720"/>
            <a:ext cx="7920880" cy="4801314"/>
          </a:xfrm>
          <a:prstGeom prst="rect">
            <a:avLst/>
          </a:prstGeom>
        </p:spPr>
        <p:txBody>
          <a:bodyPr wrap="square">
            <a:spAutoFit/>
          </a:bodyPr>
          <a:lstStyle/>
          <a:p>
            <a:pPr algn="just"/>
            <a:r>
              <a:rPr lang="en-IN" dirty="0">
                <a:solidFill>
                  <a:schemeClr val="bg1"/>
                </a:solidFill>
              </a:rPr>
              <a:t>X is the Greek goddess of chaos, strife and discord, who initiated the Trojan War. The goddesses Hera, Athena and Aphrodite had been invited along with the rest of Olympus to the forced wedding of Peleus and Thetis, who would become the parents of Achilles, but X had been snubbed because of her troublemaking inclinations. She therefore tossed into the party the Apple of Discord, a golden apple inscribed </a:t>
            </a:r>
            <a:r>
              <a:rPr lang="en-IN" i="1" dirty="0" err="1">
                <a:solidFill>
                  <a:schemeClr val="bg1"/>
                </a:solidFill>
              </a:rPr>
              <a:t>τῇ</a:t>
            </a:r>
            <a:r>
              <a:rPr lang="en-IN" i="1" dirty="0">
                <a:solidFill>
                  <a:schemeClr val="bg1"/>
                </a:solidFill>
              </a:rPr>
              <a:t> καλλίστῃ</a:t>
            </a:r>
            <a:r>
              <a:rPr lang="en-IN" dirty="0">
                <a:solidFill>
                  <a:schemeClr val="bg1"/>
                </a:solidFill>
              </a:rPr>
              <a:t>  – "For the most beautiful one", or "To the Fairest One" – provoking the goddesses to begin </a:t>
            </a:r>
            <a:r>
              <a:rPr lang="en-IN" dirty="0" smtClean="0">
                <a:solidFill>
                  <a:schemeClr val="bg1"/>
                </a:solidFill>
              </a:rPr>
              <a:t>quarrelling </a:t>
            </a:r>
            <a:r>
              <a:rPr lang="en-IN" dirty="0">
                <a:solidFill>
                  <a:schemeClr val="bg1"/>
                </a:solidFill>
              </a:rPr>
              <a:t>about the appropriate recipient. The hapless Paris, Prince of Troy, was appointed to select the fairest by Zeus. The goddesses stripped naked to try to win Paris' decision, and also attempted to bribe him. Hera offered political power; Athena promised skill in battle; and Aphrodite tempted him with the most beautiful woman in the world</a:t>
            </a:r>
            <a:r>
              <a:rPr lang="en-IN" dirty="0" smtClean="0">
                <a:solidFill>
                  <a:schemeClr val="bg1"/>
                </a:solidFill>
              </a:rPr>
              <a:t>: Helen</a:t>
            </a:r>
            <a:r>
              <a:rPr lang="en-IN" dirty="0">
                <a:solidFill>
                  <a:schemeClr val="bg1"/>
                </a:solidFill>
              </a:rPr>
              <a:t>, wife of Menelaus of Sparta. Paris chose to award the apple to Aphrodite, thereby dooming his city, which was destroyed in the war that ensued.</a:t>
            </a:r>
            <a:endParaRPr lang="en-IN" b="0" dirty="0" smtClean="0">
              <a:solidFill>
                <a:schemeClr val="bg1"/>
              </a:solidFill>
            </a:endParaRPr>
          </a:p>
          <a:p>
            <a:pPr algn="just"/>
            <a:r>
              <a:rPr lang="en-IN" dirty="0">
                <a:solidFill>
                  <a:schemeClr val="bg1"/>
                </a:solidFill>
              </a:rPr>
              <a:t>More recently, X and her daughter Y (lawlessness) have caused another war. ID X and Y.</a:t>
            </a:r>
            <a:endParaRPr lang="en-IN" b="0" dirty="0" smtClean="0">
              <a:solidFill>
                <a:schemeClr val="bg1"/>
              </a:solidFill>
            </a:endParaRPr>
          </a:p>
          <a:p>
            <a:pPr algn="just"/>
            <a:r>
              <a:rPr lang="en-IN" dirty="0" smtClean="0">
                <a:solidFill>
                  <a:schemeClr val="bg1"/>
                </a:solidFill>
              </a:rPr>
              <a:t/>
            </a:r>
            <a:br>
              <a:rPr lang="en-IN" dirty="0" smtClean="0">
                <a:solidFill>
                  <a:schemeClr val="bg1"/>
                </a:solidFill>
              </a:rPr>
            </a:br>
            <a:endParaRPr lang="en-IN" dirty="0">
              <a:solidFill>
                <a:schemeClr val="bg1"/>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TextBox 3"/>
          <p:cNvSpPr txBox="1"/>
          <p:nvPr/>
        </p:nvSpPr>
        <p:spPr>
          <a:xfrm>
            <a:off x="3203848"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5" name="Rectangle 4"/>
          <p:cNvSpPr/>
          <p:nvPr/>
        </p:nvSpPr>
        <p:spPr>
          <a:xfrm>
            <a:off x="3529423" y="1340768"/>
            <a:ext cx="2141804" cy="1815882"/>
          </a:xfrm>
          <a:prstGeom prst="rect">
            <a:avLst/>
          </a:prstGeom>
        </p:spPr>
        <p:txBody>
          <a:bodyPr wrap="none">
            <a:spAutoFit/>
          </a:bodyPr>
          <a:lstStyle/>
          <a:p>
            <a:pPr algn="ctr"/>
            <a:r>
              <a:rPr lang="en-IN" sz="2800" dirty="0" smtClean="0">
                <a:solidFill>
                  <a:schemeClr val="bg1"/>
                </a:solidFill>
              </a:rPr>
              <a:t>X - Eris </a:t>
            </a:r>
          </a:p>
          <a:p>
            <a:pPr algn="ctr"/>
            <a:r>
              <a:rPr lang="en-IN" sz="2800" dirty="0" smtClean="0">
                <a:solidFill>
                  <a:schemeClr val="bg1"/>
                </a:solidFill>
              </a:rPr>
              <a:t>Y – </a:t>
            </a:r>
            <a:r>
              <a:rPr lang="en-IN" sz="2800" dirty="0" err="1" smtClean="0">
                <a:solidFill>
                  <a:schemeClr val="bg1"/>
                </a:solidFill>
              </a:rPr>
              <a:t>Dysnomia</a:t>
            </a:r>
            <a:endParaRPr lang="en-IN" sz="2800" dirty="0" smtClean="0">
              <a:solidFill>
                <a:schemeClr val="bg1"/>
              </a:solidFill>
            </a:endParaRPr>
          </a:p>
          <a:p>
            <a:pPr algn="ctr"/>
            <a:endParaRPr lang="en-US" sz="2800" dirty="0" smtClean="0">
              <a:solidFill>
                <a:schemeClr val="bg1"/>
              </a:solidFill>
            </a:endParaRPr>
          </a:p>
          <a:p>
            <a:pPr algn="ctr"/>
            <a:endParaRPr lang="en-IN" sz="2800" dirty="0">
              <a:solidFill>
                <a:schemeClr val="bg1"/>
              </a:solidFill>
            </a:endParaRPr>
          </a:p>
        </p:txBody>
      </p:sp>
      <p:sp>
        <p:nvSpPr>
          <p:cNvPr id="7" name="Rectangle 6"/>
          <p:cNvSpPr/>
          <p:nvPr/>
        </p:nvSpPr>
        <p:spPr>
          <a:xfrm>
            <a:off x="1187624" y="2967335"/>
            <a:ext cx="6984776" cy="830997"/>
          </a:xfrm>
          <a:prstGeom prst="rect">
            <a:avLst/>
          </a:prstGeom>
        </p:spPr>
        <p:txBody>
          <a:bodyPr wrap="square">
            <a:spAutoFit/>
          </a:bodyPr>
          <a:lstStyle/>
          <a:p>
            <a:pPr algn="just"/>
            <a:r>
              <a:rPr lang="en-IN" sz="2400" dirty="0" smtClean="0">
                <a:solidFill>
                  <a:schemeClr val="bg1"/>
                </a:solidFill>
              </a:rPr>
              <a:t> Eris - previously called variously 2013UB313, Planet X or </a:t>
            </a:r>
            <a:r>
              <a:rPr lang="en-IN" sz="2400" dirty="0" err="1" smtClean="0">
                <a:solidFill>
                  <a:schemeClr val="bg1"/>
                </a:solidFill>
              </a:rPr>
              <a:t>Xena</a:t>
            </a:r>
            <a:r>
              <a:rPr lang="en-IN" sz="2400" dirty="0" smtClean="0">
                <a:solidFill>
                  <a:schemeClr val="bg1"/>
                </a:solidFill>
              </a:rPr>
              <a:t> (incidentally played by Lucy </a:t>
            </a:r>
            <a:r>
              <a:rPr lang="en-IN" sz="2400" i="1" dirty="0" smtClean="0">
                <a:solidFill>
                  <a:schemeClr val="bg1"/>
                </a:solidFill>
              </a:rPr>
              <a:t>Lawless</a:t>
            </a:r>
            <a:r>
              <a:rPr lang="en-IN" sz="2400" dirty="0" smtClean="0">
                <a:solidFill>
                  <a:schemeClr val="bg1"/>
                </a:solidFill>
              </a:rPr>
              <a:t>)</a:t>
            </a:r>
            <a:endParaRPr lang="en-IN" sz="2400" dirty="0">
              <a:solidFill>
                <a:schemeClr val="bg1"/>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0"/>
            <a:ext cx="9144000" cy="6885384"/>
          </a:xfrm>
          <a:prstGeom prst="rect">
            <a:avLst/>
          </a:prstGeom>
          <a:noFill/>
          <a:ln w="9525">
            <a:noFill/>
            <a:miter lim="800000"/>
            <a:headEnd/>
            <a:tailEnd/>
          </a:ln>
        </p:spPr>
      </p:pic>
      <p:sp>
        <p:nvSpPr>
          <p:cNvPr id="4" name="TextBox 3"/>
          <p:cNvSpPr txBox="1"/>
          <p:nvPr/>
        </p:nvSpPr>
        <p:spPr>
          <a:xfrm>
            <a:off x="3203848" y="332656"/>
            <a:ext cx="2880320" cy="523220"/>
          </a:xfrm>
          <a:prstGeom prst="rect">
            <a:avLst/>
          </a:prstGeom>
          <a:noFill/>
        </p:spPr>
        <p:txBody>
          <a:bodyPr wrap="square" rtlCol="0">
            <a:spAutoFit/>
          </a:bodyPr>
          <a:lstStyle/>
          <a:p>
            <a:pPr algn="ctr"/>
            <a:r>
              <a:rPr lang="en-US" sz="2800" dirty="0" smtClean="0">
                <a:solidFill>
                  <a:schemeClr val="bg1"/>
                </a:solidFill>
              </a:rPr>
              <a:t>Question</a:t>
            </a:r>
            <a:endParaRPr lang="en-IN" sz="2800" dirty="0">
              <a:solidFill>
                <a:schemeClr val="bg1"/>
              </a:solidFill>
            </a:endParaRPr>
          </a:p>
        </p:txBody>
      </p:sp>
      <p:sp>
        <p:nvSpPr>
          <p:cNvPr id="5" name="Rectangle 4"/>
          <p:cNvSpPr/>
          <p:nvPr/>
        </p:nvSpPr>
        <p:spPr>
          <a:xfrm>
            <a:off x="395536" y="980728"/>
            <a:ext cx="8136904" cy="4247317"/>
          </a:xfrm>
          <a:prstGeom prst="rect">
            <a:avLst/>
          </a:prstGeom>
        </p:spPr>
        <p:txBody>
          <a:bodyPr wrap="square">
            <a:spAutoFit/>
          </a:bodyPr>
          <a:lstStyle/>
          <a:p>
            <a:pPr algn="just"/>
            <a:r>
              <a:rPr lang="en-IN" dirty="0">
                <a:solidFill>
                  <a:schemeClr val="bg1"/>
                </a:solidFill>
              </a:rPr>
              <a:t>A young farmer named </a:t>
            </a:r>
            <a:r>
              <a:rPr lang="en-IN" dirty="0" err="1">
                <a:solidFill>
                  <a:schemeClr val="bg1"/>
                </a:solidFill>
              </a:rPr>
              <a:t>Mikeran</a:t>
            </a:r>
            <a:r>
              <a:rPr lang="en-IN" dirty="0">
                <a:solidFill>
                  <a:schemeClr val="bg1"/>
                </a:solidFill>
              </a:rPr>
              <a:t> discovered on his farm a robe which, unbeknownst to him, belonged to a goddess named </a:t>
            </a:r>
            <a:r>
              <a:rPr lang="en-IN" dirty="0" err="1">
                <a:solidFill>
                  <a:schemeClr val="bg1"/>
                </a:solidFill>
              </a:rPr>
              <a:t>Tanabata</a:t>
            </a:r>
            <a:r>
              <a:rPr lang="en-IN" dirty="0">
                <a:solidFill>
                  <a:schemeClr val="bg1"/>
                </a:solidFill>
              </a:rPr>
              <a:t>. Soon after, </a:t>
            </a:r>
            <a:r>
              <a:rPr lang="en-IN" dirty="0" err="1">
                <a:solidFill>
                  <a:schemeClr val="bg1"/>
                </a:solidFill>
              </a:rPr>
              <a:t>Tanabata</a:t>
            </a:r>
            <a:r>
              <a:rPr lang="en-IN" dirty="0">
                <a:solidFill>
                  <a:schemeClr val="bg1"/>
                </a:solidFill>
              </a:rPr>
              <a:t> visited </a:t>
            </a:r>
            <a:r>
              <a:rPr lang="en-IN" dirty="0" err="1">
                <a:solidFill>
                  <a:schemeClr val="bg1"/>
                </a:solidFill>
              </a:rPr>
              <a:t>Mikeran</a:t>
            </a:r>
            <a:r>
              <a:rPr lang="en-IN" dirty="0">
                <a:solidFill>
                  <a:schemeClr val="bg1"/>
                </a:solidFill>
              </a:rPr>
              <a:t> and asked if he had found it. He lied and told the goddess that he hadn't but would help with her search. Eventually the pair fell in love, were wed and had many children. However, one day </a:t>
            </a:r>
            <a:r>
              <a:rPr lang="en-IN" dirty="0" err="1">
                <a:solidFill>
                  <a:schemeClr val="bg1"/>
                </a:solidFill>
              </a:rPr>
              <a:t>Tanabata</a:t>
            </a:r>
            <a:r>
              <a:rPr lang="en-IN" dirty="0">
                <a:solidFill>
                  <a:schemeClr val="bg1"/>
                </a:solidFill>
              </a:rPr>
              <a:t> noticed a piece of cloth which had once belonged to her robe on the roof of </a:t>
            </a:r>
            <a:r>
              <a:rPr lang="en-IN" dirty="0" err="1">
                <a:solidFill>
                  <a:schemeClr val="bg1"/>
                </a:solidFill>
              </a:rPr>
              <a:t>Mikeran's</a:t>
            </a:r>
            <a:r>
              <a:rPr lang="en-IN" dirty="0">
                <a:solidFill>
                  <a:schemeClr val="bg1"/>
                </a:solidFill>
              </a:rPr>
              <a:t> hut. His lie discovered, </a:t>
            </a:r>
            <a:r>
              <a:rPr lang="en-IN" dirty="0" err="1">
                <a:solidFill>
                  <a:schemeClr val="bg1"/>
                </a:solidFill>
              </a:rPr>
              <a:t>Tanabata</a:t>
            </a:r>
            <a:r>
              <a:rPr lang="en-IN" dirty="0">
                <a:solidFill>
                  <a:schemeClr val="bg1"/>
                </a:solidFill>
              </a:rPr>
              <a:t> agreed to forgive him on the condition that he weave a thousand pairs of straw shoes and bury them under the bamboo tree, but until that time, she would leave him. </a:t>
            </a:r>
            <a:r>
              <a:rPr lang="en-IN" dirty="0" err="1">
                <a:solidFill>
                  <a:schemeClr val="bg1"/>
                </a:solidFill>
              </a:rPr>
              <a:t>Mikeran</a:t>
            </a:r>
            <a:r>
              <a:rPr lang="en-IN" dirty="0">
                <a:solidFill>
                  <a:schemeClr val="bg1"/>
                </a:solidFill>
              </a:rPr>
              <a:t> wove the sandals and buried them under the bamboo tree as </a:t>
            </a:r>
            <a:r>
              <a:rPr lang="en-IN" dirty="0" err="1">
                <a:solidFill>
                  <a:schemeClr val="bg1"/>
                </a:solidFill>
              </a:rPr>
              <a:t>Tanabata</a:t>
            </a:r>
            <a:r>
              <a:rPr lang="en-IN" dirty="0">
                <a:solidFill>
                  <a:schemeClr val="bg1"/>
                </a:solidFill>
              </a:rPr>
              <a:t> had asked. When the tree grew, </a:t>
            </a:r>
            <a:r>
              <a:rPr lang="en-IN" dirty="0" err="1">
                <a:solidFill>
                  <a:schemeClr val="bg1"/>
                </a:solidFill>
              </a:rPr>
              <a:t>Mikeran</a:t>
            </a:r>
            <a:r>
              <a:rPr lang="en-IN" dirty="0">
                <a:solidFill>
                  <a:schemeClr val="bg1"/>
                </a:solidFill>
              </a:rPr>
              <a:t> climbed up to find that he was one step short. In his haste, he had used one sandal fewer than necessary, causing the tree to grow one step short. </a:t>
            </a:r>
            <a:r>
              <a:rPr lang="en-IN" dirty="0" err="1">
                <a:solidFill>
                  <a:schemeClr val="bg1"/>
                </a:solidFill>
              </a:rPr>
              <a:t>Mikeran</a:t>
            </a:r>
            <a:r>
              <a:rPr lang="en-IN" dirty="0">
                <a:solidFill>
                  <a:schemeClr val="bg1"/>
                </a:solidFill>
              </a:rPr>
              <a:t> called out to </a:t>
            </a:r>
            <a:r>
              <a:rPr lang="en-IN" dirty="0" err="1">
                <a:solidFill>
                  <a:schemeClr val="bg1"/>
                </a:solidFill>
              </a:rPr>
              <a:t>Tanabata</a:t>
            </a:r>
            <a:r>
              <a:rPr lang="en-IN" dirty="0">
                <a:solidFill>
                  <a:schemeClr val="bg1"/>
                </a:solidFill>
              </a:rPr>
              <a:t> and she came and lifted him up. </a:t>
            </a:r>
            <a:r>
              <a:rPr lang="en-IN" dirty="0" err="1">
                <a:solidFill>
                  <a:schemeClr val="bg1"/>
                </a:solidFill>
              </a:rPr>
              <a:t>Mikeran's</a:t>
            </a:r>
            <a:r>
              <a:rPr lang="en-IN" dirty="0">
                <a:solidFill>
                  <a:schemeClr val="bg1"/>
                </a:solidFill>
              </a:rPr>
              <a:t> father wasn't pleased so he gave </a:t>
            </a:r>
            <a:r>
              <a:rPr lang="en-IN" dirty="0" err="1">
                <a:solidFill>
                  <a:schemeClr val="bg1"/>
                </a:solidFill>
              </a:rPr>
              <a:t>Mikeran</a:t>
            </a:r>
            <a:r>
              <a:rPr lang="en-IN" dirty="0">
                <a:solidFill>
                  <a:schemeClr val="bg1"/>
                </a:solidFill>
              </a:rPr>
              <a:t> the difficult job of watching a melon field for three days and nights without touching a single melon. </a:t>
            </a:r>
            <a:r>
              <a:rPr lang="en-IN" dirty="0" err="1">
                <a:solidFill>
                  <a:schemeClr val="bg1"/>
                </a:solidFill>
              </a:rPr>
              <a:t>Mikeran</a:t>
            </a:r>
            <a:r>
              <a:rPr lang="en-IN" dirty="0">
                <a:solidFill>
                  <a:schemeClr val="bg1"/>
                </a:solidFill>
              </a:rPr>
              <a:t> however grew very thirsty watching the melons that he touched one. What did this result in</a:t>
            </a:r>
            <a:r>
              <a:rPr lang="en-IN" dirty="0" smtClean="0">
                <a:solidFill>
                  <a:schemeClr val="bg1"/>
                </a:solidFill>
              </a:rPr>
              <a:t>?</a:t>
            </a:r>
            <a:endParaRPr lang="en-IN" dirty="0">
              <a:solidFill>
                <a:schemeClr val="bg1"/>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TextBox 3"/>
          <p:cNvSpPr txBox="1"/>
          <p:nvPr/>
        </p:nvSpPr>
        <p:spPr>
          <a:xfrm>
            <a:off x="3203848"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5" name="Rectangle 4"/>
          <p:cNvSpPr/>
          <p:nvPr/>
        </p:nvSpPr>
        <p:spPr>
          <a:xfrm>
            <a:off x="2932480" y="1628800"/>
            <a:ext cx="3655744" cy="461665"/>
          </a:xfrm>
          <a:prstGeom prst="rect">
            <a:avLst/>
          </a:prstGeom>
        </p:spPr>
        <p:txBody>
          <a:bodyPr wrap="none">
            <a:spAutoFit/>
          </a:bodyPr>
          <a:lstStyle/>
          <a:p>
            <a:r>
              <a:rPr lang="en-IN" sz="2400" dirty="0" smtClean="0">
                <a:solidFill>
                  <a:schemeClr val="bg1"/>
                </a:solidFill>
              </a:rPr>
              <a:t>Formation of the Milky Way</a:t>
            </a:r>
            <a:endParaRPr lang="en-IN" sz="2400" dirty="0">
              <a:solidFill>
                <a:schemeClr val="bg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TextBox 3"/>
          <p:cNvSpPr txBox="1"/>
          <p:nvPr/>
        </p:nvSpPr>
        <p:spPr>
          <a:xfrm>
            <a:off x="3203848" y="332656"/>
            <a:ext cx="2880320" cy="523220"/>
          </a:xfrm>
          <a:prstGeom prst="rect">
            <a:avLst/>
          </a:prstGeom>
          <a:noFill/>
        </p:spPr>
        <p:txBody>
          <a:bodyPr wrap="square" rtlCol="0">
            <a:spAutoFit/>
          </a:bodyPr>
          <a:lstStyle/>
          <a:p>
            <a:pPr algn="ctr"/>
            <a:r>
              <a:rPr lang="en-US" sz="2800" dirty="0" smtClean="0">
                <a:solidFill>
                  <a:schemeClr val="bg1"/>
                </a:solidFill>
              </a:rPr>
              <a:t>Question</a:t>
            </a:r>
            <a:endParaRPr lang="en-IN" sz="2800" dirty="0">
              <a:solidFill>
                <a:schemeClr val="bg1"/>
              </a:solidFill>
            </a:endParaRPr>
          </a:p>
        </p:txBody>
      </p:sp>
      <p:sp>
        <p:nvSpPr>
          <p:cNvPr id="5" name="Rectangle 4"/>
          <p:cNvSpPr/>
          <p:nvPr/>
        </p:nvSpPr>
        <p:spPr>
          <a:xfrm>
            <a:off x="395536" y="980728"/>
            <a:ext cx="8136904" cy="3170099"/>
          </a:xfrm>
          <a:prstGeom prst="rect">
            <a:avLst/>
          </a:prstGeom>
        </p:spPr>
        <p:txBody>
          <a:bodyPr wrap="square">
            <a:spAutoFit/>
          </a:bodyPr>
          <a:lstStyle/>
          <a:p>
            <a:pPr algn="just"/>
            <a:r>
              <a:rPr lang="en-IN" sz="2000" dirty="0" err="1">
                <a:solidFill>
                  <a:schemeClr val="bg1"/>
                </a:solidFill>
              </a:rPr>
              <a:t>Valacirca</a:t>
            </a:r>
            <a:r>
              <a:rPr lang="en-IN" sz="2000" dirty="0">
                <a:solidFill>
                  <a:schemeClr val="bg1"/>
                </a:solidFill>
              </a:rPr>
              <a:t>, the ______ of the Valar, Burning Briar, </a:t>
            </a:r>
            <a:r>
              <a:rPr lang="en-IN" sz="2000" dirty="0" err="1">
                <a:solidFill>
                  <a:schemeClr val="bg1"/>
                </a:solidFill>
              </a:rPr>
              <a:t>Durin’s</a:t>
            </a:r>
            <a:r>
              <a:rPr lang="en-IN" sz="2000" dirty="0">
                <a:solidFill>
                  <a:schemeClr val="bg1"/>
                </a:solidFill>
              </a:rPr>
              <a:t> Crown, </a:t>
            </a:r>
            <a:r>
              <a:rPr lang="en-IN" sz="2000" dirty="0" err="1">
                <a:solidFill>
                  <a:schemeClr val="bg1"/>
                </a:solidFill>
              </a:rPr>
              <a:t>Edegil</a:t>
            </a:r>
            <a:r>
              <a:rPr lang="en-IN" sz="2000" dirty="0">
                <a:solidFill>
                  <a:schemeClr val="bg1"/>
                </a:solidFill>
              </a:rPr>
              <a:t>, </a:t>
            </a:r>
            <a:r>
              <a:rPr lang="en-IN" sz="2000" dirty="0" err="1">
                <a:solidFill>
                  <a:schemeClr val="bg1"/>
                </a:solidFill>
              </a:rPr>
              <a:t>Otselen</a:t>
            </a:r>
            <a:r>
              <a:rPr lang="en-IN" sz="2000" dirty="0">
                <a:solidFill>
                  <a:schemeClr val="bg1"/>
                </a:solidFill>
              </a:rPr>
              <a:t>, </a:t>
            </a:r>
            <a:r>
              <a:rPr lang="en-IN" sz="2000" dirty="0" err="1">
                <a:solidFill>
                  <a:schemeClr val="bg1"/>
                </a:solidFill>
              </a:rPr>
              <a:t>Timbridhil</a:t>
            </a:r>
            <a:r>
              <a:rPr lang="en-IN" sz="2000" dirty="0">
                <a:solidFill>
                  <a:schemeClr val="bg1"/>
                </a:solidFill>
              </a:rPr>
              <a:t> — An important constellation set in the sky by Varda as an enduring warning to Melkor and his servants, and which precipitated the Awakening of the Elves. It also formed the symbol of Durin, seen on the doors of Moria, and inspired a song of defiance from Beren. According to the </a:t>
            </a:r>
            <a:r>
              <a:rPr lang="en-IN" sz="2000" i="1" dirty="0">
                <a:solidFill>
                  <a:schemeClr val="bg1"/>
                </a:solidFill>
              </a:rPr>
              <a:t>Silmarillion</a:t>
            </a:r>
            <a:r>
              <a:rPr lang="en-IN" sz="2000" dirty="0">
                <a:solidFill>
                  <a:schemeClr val="bg1"/>
                </a:solidFill>
              </a:rPr>
              <a:t> it was set in the Northern Sky as a sign of doom for Melkor and a sign of hope for the Elves. The </a:t>
            </a:r>
            <a:r>
              <a:rPr lang="en-IN" sz="2000" dirty="0" err="1">
                <a:solidFill>
                  <a:schemeClr val="bg1"/>
                </a:solidFill>
              </a:rPr>
              <a:t>Valacirca</a:t>
            </a:r>
            <a:r>
              <a:rPr lang="en-IN" sz="2000" dirty="0">
                <a:solidFill>
                  <a:schemeClr val="bg1"/>
                </a:solidFill>
              </a:rPr>
              <a:t> is one of the few constellations named in the book, another significant one being </a:t>
            </a:r>
            <a:r>
              <a:rPr lang="en-IN" sz="2000" dirty="0" err="1" smtClean="0">
                <a:solidFill>
                  <a:schemeClr val="bg1"/>
                </a:solidFill>
              </a:rPr>
              <a:t>Menelmacar</a:t>
            </a:r>
            <a:r>
              <a:rPr lang="en-IN" sz="2000" dirty="0" smtClean="0">
                <a:solidFill>
                  <a:schemeClr val="bg1"/>
                </a:solidFill>
              </a:rPr>
              <a:t>.</a:t>
            </a:r>
          </a:p>
          <a:p>
            <a:pPr algn="just"/>
            <a:endParaRPr lang="en-IN" sz="2000" b="0" dirty="0" smtClean="0">
              <a:solidFill>
                <a:schemeClr val="bg1"/>
              </a:solidFill>
            </a:endParaRPr>
          </a:p>
          <a:p>
            <a:pPr algn="just"/>
            <a:r>
              <a:rPr lang="en-IN" sz="2000" dirty="0" smtClean="0">
                <a:solidFill>
                  <a:schemeClr val="bg1"/>
                </a:solidFill>
              </a:rPr>
              <a:t>How do we know it (</a:t>
            </a:r>
            <a:r>
              <a:rPr lang="en-IN" sz="2000" dirty="0" err="1" smtClean="0">
                <a:solidFill>
                  <a:schemeClr val="bg1"/>
                </a:solidFill>
              </a:rPr>
              <a:t>Valacirca</a:t>
            </a:r>
            <a:r>
              <a:rPr lang="en-IN" sz="2000" dirty="0" smtClean="0">
                <a:solidFill>
                  <a:schemeClr val="bg1"/>
                </a:solidFill>
              </a:rPr>
              <a:t>) better?</a:t>
            </a:r>
            <a:endParaRPr lang="en-IN" sz="2000" dirty="0">
              <a:solidFill>
                <a:schemeClr val="bg1"/>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TextBox 3"/>
          <p:cNvSpPr txBox="1"/>
          <p:nvPr/>
        </p:nvSpPr>
        <p:spPr>
          <a:xfrm>
            <a:off x="3203848"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5" name="Rectangle 4"/>
          <p:cNvSpPr/>
          <p:nvPr/>
        </p:nvSpPr>
        <p:spPr>
          <a:xfrm>
            <a:off x="3131840" y="1484784"/>
            <a:ext cx="3056799" cy="461665"/>
          </a:xfrm>
          <a:prstGeom prst="rect">
            <a:avLst/>
          </a:prstGeom>
        </p:spPr>
        <p:txBody>
          <a:bodyPr wrap="none">
            <a:spAutoFit/>
          </a:bodyPr>
          <a:lstStyle/>
          <a:p>
            <a:r>
              <a:rPr lang="en-IN" sz="2400" dirty="0" smtClean="0">
                <a:solidFill>
                  <a:schemeClr val="bg1"/>
                </a:solidFill>
              </a:rPr>
              <a:t>Big Dipper/ </a:t>
            </a:r>
            <a:r>
              <a:rPr lang="en-IN" sz="2400" dirty="0" err="1" smtClean="0">
                <a:solidFill>
                  <a:schemeClr val="bg1"/>
                </a:solidFill>
              </a:rPr>
              <a:t>Ursa</a:t>
            </a:r>
            <a:r>
              <a:rPr lang="en-IN" sz="2400" dirty="0" smtClean="0">
                <a:solidFill>
                  <a:schemeClr val="bg1"/>
                </a:solidFill>
              </a:rPr>
              <a:t> Major</a:t>
            </a:r>
            <a:endParaRPr lang="en-IN" sz="2400"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TextBox 3"/>
          <p:cNvSpPr txBox="1"/>
          <p:nvPr/>
        </p:nvSpPr>
        <p:spPr>
          <a:xfrm>
            <a:off x="3203848" y="332656"/>
            <a:ext cx="2880320" cy="523220"/>
          </a:xfrm>
          <a:prstGeom prst="rect">
            <a:avLst/>
          </a:prstGeom>
          <a:noFill/>
        </p:spPr>
        <p:txBody>
          <a:bodyPr wrap="square" rtlCol="0">
            <a:spAutoFit/>
          </a:bodyPr>
          <a:lstStyle/>
          <a:p>
            <a:pPr algn="ctr"/>
            <a:r>
              <a:rPr lang="en-US" sz="2800" dirty="0" smtClean="0">
                <a:solidFill>
                  <a:schemeClr val="bg1"/>
                </a:solidFill>
              </a:rPr>
              <a:t>Question 1</a:t>
            </a:r>
            <a:endParaRPr lang="en-IN" sz="2800" dirty="0">
              <a:solidFill>
                <a:schemeClr val="bg1"/>
              </a:solidFill>
            </a:endParaRPr>
          </a:p>
        </p:txBody>
      </p:sp>
      <p:sp>
        <p:nvSpPr>
          <p:cNvPr id="5" name="Rectangle 4"/>
          <p:cNvSpPr/>
          <p:nvPr/>
        </p:nvSpPr>
        <p:spPr>
          <a:xfrm>
            <a:off x="827584" y="1412776"/>
            <a:ext cx="7560840" cy="1569660"/>
          </a:xfrm>
          <a:prstGeom prst="rect">
            <a:avLst/>
          </a:prstGeom>
        </p:spPr>
        <p:txBody>
          <a:bodyPr wrap="square">
            <a:spAutoFit/>
          </a:bodyPr>
          <a:lstStyle/>
          <a:p>
            <a:pPr algn="just"/>
            <a:r>
              <a:rPr lang="en-IN" sz="3200" dirty="0" err="1" smtClean="0">
                <a:solidFill>
                  <a:schemeClr val="bg1"/>
                </a:solidFill>
              </a:rPr>
              <a:t>Homeworld</a:t>
            </a:r>
            <a:r>
              <a:rPr lang="en-IN" sz="3200" dirty="0" smtClean="0">
                <a:solidFill>
                  <a:schemeClr val="bg1"/>
                </a:solidFill>
              </a:rPr>
              <a:t> of a species of giant bugs, and launching point of their attack on Buenos Aires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TextBox 3"/>
          <p:cNvSpPr txBox="1"/>
          <p:nvPr/>
        </p:nvSpPr>
        <p:spPr>
          <a:xfrm>
            <a:off x="3203848" y="332656"/>
            <a:ext cx="2880320" cy="523220"/>
          </a:xfrm>
          <a:prstGeom prst="rect">
            <a:avLst/>
          </a:prstGeom>
          <a:noFill/>
        </p:spPr>
        <p:txBody>
          <a:bodyPr wrap="square" rtlCol="0">
            <a:spAutoFit/>
          </a:bodyPr>
          <a:lstStyle/>
          <a:p>
            <a:pPr algn="ctr"/>
            <a:r>
              <a:rPr lang="en-US" sz="2800" dirty="0" smtClean="0">
                <a:solidFill>
                  <a:schemeClr val="bg1"/>
                </a:solidFill>
              </a:rPr>
              <a:t>Question</a:t>
            </a:r>
            <a:endParaRPr lang="en-IN" sz="2800" dirty="0">
              <a:solidFill>
                <a:schemeClr val="bg1"/>
              </a:solidFill>
            </a:endParaRPr>
          </a:p>
        </p:txBody>
      </p:sp>
      <p:sp>
        <p:nvSpPr>
          <p:cNvPr id="5" name="Rectangle 4"/>
          <p:cNvSpPr/>
          <p:nvPr/>
        </p:nvSpPr>
        <p:spPr>
          <a:xfrm>
            <a:off x="1619672" y="1196752"/>
            <a:ext cx="3312368" cy="3477875"/>
          </a:xfrm>
          <a:prstGeom prst="rect">
            <a:avLst/>
          </a:prstGeom>
        </p:spPr>
        <p:txBody>
          <a:bodyPr wrap="square">
            <a:spAutoFit/>
          </a:bodyPr>
          <a:lstStyle/>
          <a:p>
            <a:pPr fontAlgn="base">
              <a:buFont typeface="Arial" pitchFamily="34" charset="0"/>
              <a:buChar char="•"/>
            </a:pPr>
            <a:r>
              <a:rPr lang="en-IN" sz="2000" dirty="0">
                <a:solidFill>
                  <a:schemeClr val="bg1"/>
                </a:solidFill>
              </a:rPr>
              <a:t>______</a:t>
            </a:r>
          </a:p>
          <a:p>
            <a:pPr fontAlgn="base">
              <a:buFont typeface="Arial" pitchFamily="34" charset="0"/>
              <a:buChar char="•"/>
            </a:pPr>
            <a:r>
              <a:rPr lang="en-IN" sz="2000" dirty="0">
                <a:solidFill>
                  <a:schemeClr val="bg1"/>
                </a:solidFill>
              </a:rPr>
              <a:t>Skathi </a:t>
            </a:r>
          </a:p>
          <a:p>
            <a:pPr fontAlgn="base">
              <a:buFont typeface="Arial" pitchFamily="34" charset="0"/>
              <a:buChar char="•"/>
            </a:pPr>
            <a:r>
              <a:rPr lang="en-IN" sz="2000" dirty="0">
                <a:solidFill>
                  <a:schemeClr val="bg1"/>
                </a:solidFill>
              </a:rPr>
              <a:t>Skoll </a:t>
            </a:r>
          </a:p>
          <a:p>
            <a:pPr fontAlgn="base">
              <a:buFont typeface="Arial" pitchFamily="34" charset="0"/>
              <a:buChar char="•"/>
            </a:pPr>
            <a:r>
              <a:rPr lang="en-IN" sz="2000" dirty="0">
                <a:solidFill>
                  <a:schemeClr val="bg1"/>
                </a:solidFill>
              </a:rPr>
              <a:t>Greip</a:t>
            </a:r>
          </a:p>
          <a:p>
            <a:pPr fontAlgn="base">
              <a:buFont typeface="Arial" pitchFamily="34" charset="0"/>
              <a:buChar char="•"/>
            </a:pPr>
            <a:r>
              <a:rPr lang="en-IN" sz="2000" dirty="0">
                <a:solidFill>
                  <a:schemeClr val="bg1"/>
                </a:solidFill>
              </a:rPr>
              <a:t>Hyrrokkin </a:t>
            </a:r>
          </a:p>
          <a:p>
            <a:pPr fontAlgn="base">
              <a:buFont typeface="Arial" pitchFamily="34" charset="0"/>
              <a:buChar char="•"/>
            </a:pPr>
            <a:r>
              <a:rPr lang="en-IN" sz="2000" dirty="0">
                <a:solidFill>
                  <a:schemeClr val="bg1"/>
                </a:solidFill>
              </a:rPr>
              <a:t>Jarnsaxa</a:t>
            </a:r>
          </a:p>
          <a:p>
            <a:pPr fontAlgn="base">
              <a:buFont typeface="Arial" pitchFamily="34" charset="0"/>
              <a:buChar char="•"/>
            </a:pPr>
            <a:r>
              <a:rPr lang="en-IN" sz="2000" dirty="0">
                <a:solidFill>
                  <a:schemeClr val="bg1"/>
                </a:solidFill>
              </a:rPr>
              <a:t>Mundilfari</a:t>
            </a:r>
          </a:p>
          <a:p>
            <a:pPr fontAlgn="base">
              <a:buFont typeface="Arial" pitchFamily="34" charset="0"/>
              <a:buChar char="•"/>
            </a:pPr>
            <a:r>
              <a:rPr lang="en-IN" sz="2000" dirty="0">
                <a:solidFill>
                  <a:schemeClr val="bg1"/>
                </a:solidFill>
              </a:rPr>
              <a:t>Narvi </a:t>
            </a:r>
          </a:p>
          <a:p>
            <a:pPr fontAlgn="base">
              <a:buFont typeface="Arial" pitchFamily="34" charset="0"/>
              <a:buChar char="•"/>
            </a:pPr>
            <a:r>
              <a:rPr lang="en-IN" sz="2000" dirty="0">
                <a:solidFill>
                  <a:schemeClr val="bg1"/>
                </a:solidFill>
              </a:rPr>
              <a:t>Bergelmir </a:t>
            </a:r>
          </a:p>
          <a:p>
            <a:pPr fontAlgn="base">
              <a:buFont typeface="Arial" pitchFamily="34" charset="0"/>
              <a:buChar char="•"/>
            </a:pPr>
            <a:r>
              <a:rPr lang="en-IN" sz="2000" dirty="0">
                <a:solidFill>
                  <a:schemeClr val="bg1"/>
                </a:solidFill>
              </a:rPr>
              <a:t>Suttungr</a:t>
            </a:r>
          </a:p>
          <a:p>
            <a:pPr fontAlgn="base">
              <a:buFont typeface="Arial" pitchFamily="34" charset="0"/>
              <a:buChar char="•"/>
            </a:pPr>
            <a:r>
              <a:rPr lang="en-IN" sz="2000" dirty="0" smtClean="0">
                <a:solidFill>
                  <a:schemeClr val="bg1"/>
                </a:solidFill>
              </a:rPr>
              <a:t>Hati.</a:t>
            </a:r>
            <a:endParaRPr lang="en-IN" sz="2000" dirty="0">
              <a:solidFill>
                <a:schemeClr val="bg1"/>
              </a:solidFill>
            </a:endParaRPr>
          </a:p>
        </p:txBody>
      </p:sp>
      <p:sp>
        <p:nvSpPr>
          <p:cNvPr id="6" name="Rectangle 5"/>
          <p:cNvSpPr/>
          <p:nvPr/>
        </p:nvSpPr>
        <p:spPr>
          <a:xfrm>
            <a:off x="5004048" y="1412776"/>
            <a:ext cx="2502024" cy="3170099"/>
          </a:xfrm>
          <a:prstGeom prst="rect">
            <a:avLst/>
          </a:prstGeom>
        </p:spPr>
        <p:txBody>
          <a:bodyPr wrap="square">
            <a:spAutoFit/>
          </a:bodyPr>
          <a:lstStyle/>
          <a:p>
            <a:pPr fontAlgn="base">
              <a:buFont typeface="Arial" pitchFamily="34" charset="0"/>
              <a:buChar char="•"/>
            </a:pPr>
            <a:r>
              <a:rPr lang="en-IN" sz="2000" dirty="0" smtClean="0">
                <a:solidFill>
                  <a:schemeClr val="bg1"/>
                </a:solidFill>
              </a:rPr>
              <a:t>Bestla </a:t>
            </a:r>
          </a:p>
          <a:p>
            <a:pPr fontAlgn="base">
              <a:buFont typeface="Arial" pitchFamily="34" charset="0"/>
              <a:buChar char="•"/>
            </a:pPr>
            <a:r>
              <a:rPr lang="en-IN" sz="2000" dirty="0" smtClean="0">
                <a:solidFill>
                  <a:schemeClr val="bg1"/>
                </a:solidFill>
              </a:rPr>
              <a:t>Farbauti </a:t>
            </a:r>
          </a:p>
          <a:p>
            <a:pPr fontAlgn="base">
              <a:buFont typeface="Arial" pitchFamily="34" charset="0"/>
              <a:buChar char="•"/>
            </a:pPr>
            <a:r>
              <a:rPr lang="en-IN" sz="2000" dirty="0" smtClean="0">
                <a:solidFill>
                  <a:schemeClr val="bg1"/>
                </a:solidFill>
              </a:rPr>
              <a:t>Thrymr</a:t>
            </a:r>
          </a:p>
          <a:p>
            <a:pPr fontAlgn="base">
              <a:buFont typeface="Arial" pitchFamily="34" charset="0"/>
              <a:buChar char="•"/>
            </a:pPr>
            <a:r>
              <a:rPr lang="en-IN" sz="2000" dirty="0" smtClean="0">
                <a:solidFill>
                  <a:schemeClr val="bg1"/>
                </a:solidFill>
              </a:rPr>
              <a:t>Aegir</a:t>
            </a:r>
          </a:p>
          <a:p>
            <a:pPr fontAlgn="base">
              <a:buFont typeface="Arial" pitchFamily="34" charset="0"/>
              <a:buChar char="•"/>
            </a:pPr>
            <a:r>
              <a:rPr lang="en-IN" sz="2000" dirty="0" smtClean="0">
                <a:solidFill>
                  <a:schemeClr val="bg1"/>
                </a:solidFill>
              </a:rPr>
              <a:t>Kari </a:t>
            </a:r>
          </a:p>
          <a:p>
            <a:pPr fontAlgn="base">
              <a:buFont typeface="Arial" pitchFamily="34" charset="0"/>
              <a:buChar char="•"/>
            </a:pPr>
            <a:r>
              <a:rPr lang="en-IN" sz="2000" dirty="0" smtClean="0">
                <a:solidFill>
                  <a:schemeClr val="bg1"/>
                </a:solidFill>
              </a:rPr>
              <a:t>Fenrir</a:t>
            </a:r>
          </a:p>
          <a:p>
            <a:pPr fontAlgn="base">
              <a:buFont typeface="Arial" pitchFamily="34" charset="0"/>
              <a:buChar char="•"/>
            </a:pPr>
            <a:r>
              <a:rPr lang="en-IN" sz="2000" dirty="0" smtClean="0">
                <a:solidFill>
                  <a:schemeClr val="bg1"/>
                </a:solidFill>
              </a:rPr>
              <a:t>Surtur</a:t>
            </a:r>
          </a:p>
          <a:p>
            <a:pPr fontAlgn="base">
              <a:buFont typeface="Arial" pitchFamily="34" charset="0"/>
              <a:buChar char="•"/>
            </a:pPr>
            <a:r>
              <a:rPr lang="en-IN" sz="2000" dirty="0" smtClean="0">
                <a:solidFill>
                  <a:schemeClr val="bg1"/>
                </a:solidFill>
              </a:rPr>
              <a:t>Ymir</a:t>
            </a:r>
          </a:p>
          <a:p>
            <a:pPr fontAlgn="base">
              <a:buFont typeface="Arial" pitchFamily="34" charset="0"/>
              <a:buChar char="•"/>
            </a:pPr>
            <a:r>
              <a:rPr lang="en-IN" sz="2000" dirty="0" smtClean="0">
                <a:solidFill>
                  <a:schemeClr val="bg1"/>
                </a:solidFill>
              </a:rPr>
              <a:t>Loge</a:t>
            </a:r>
          </a:p>
          <a:p>
            <a:pPr fontAlgn="base">
              <a:buFont typeface="Arial" pitchFamily="34" charset="0"/>
              <a:buChar char="•"/>
            </a:pPr>
            <a:r>
              <a:rPr lang="en-IN" sz="2000" dirty="0" smtClean="0">
                <a:solidFill>
                  <a:schemeClr val="bg1"/>
                </a:solidFill>
              </a:rPr>
              <a:t>Fornjot</a:t>
            </a:r>
            <a:endParaRPr lang="en-IN" sz="2000" dirty="0">
              <a:solidFill>
                <a:schemeClr val="bg1"/>
              </a:solidFill>
            </a:endParaRPr>
          </a:p>
        </p:txBody>
      </p:sp>
      <p:sp>
        <p:nvSpPr>
          <p:cNvPr id="7" name="Rectangle 6"/>
          <p:cNvSpPr/>
          <p:nvPr/>
        </p:nvSpPr>
        <p:spPr>
          <a:xfrm>
            <a:off x="2483768" y="4869160"/>
            <a:ext cx="3129511" cy="369332"/>
          </a:xfrm>
          <a:prstGeom prst="rect">
            <a:avLst/>
          </a:prstGeom>
        </p:spPr>
        <p:txBody>
          <a:bodyPr wrap="none">
            <a:spAutoFit/>
          </a:bodyPr>
          <a:lstStyle/>
          <a:p>
            <a:r>
              <a:rPr lang="en-IN" dirty="0" smtClean="0">
                <a:solidFill>
                  <a:schemeClr val="bg1"/>
                </a:solidFill>
              </a:rPr>
              <a:t>Exhaustive list. Fill in the blanks</a:t>
            </a:r>
            <a:endParaRPr lang="en-IN"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TextBox 3"/>
          <p:cNvSpPr txBox="1"/>
          <p:nvPr/>
        </p:nvSpPr>
        <p:spPr>
          <a:xfrm>
            <a:off x="3203848"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5" name="Rectangle 4"/>
          <p:cNvSpPr/>
          <p:nvPr/>
        </p:nvSpPr>
        <p:spPr>
          <a:xfrm>
            <a:off x="2411760" y="1268760"/>
            <a:ext cx="4572000" cy="1200329"/>
          </a:xfrm>
          <a:prstGeom prst="rect">
            <a:avLst/>
          </a:prstGeom>
        </p:spPr>
        <p:txBody>
          <a:bodyPr>
            <a:spAutoFit/>
          </a:bodyPr>
          <a:lstStyle/>
          <a:p>
            <a:r>
              <a:rPr lang="en-IN" sz="2400" dirty="0" smtClean="0">
                <a:solidFill>
                  <a:schemeClr val="bg1"/>
                </a:solidFill>
              </a:rPr>
              <a:t>Phoebe.</a:t>
            </a:r>
            <a:br>
              <a:rPr lang="en-IN" sz="2400" dirty="0" smtClean="0">
                <a:solidFill>
                  <a:schemeClr val="bg1"/>
                </a:solidFill>
              </a:rPr>
            </a:br>
            <a:r>
              <a:rPr lang="en-IN" sz="2400" dirty="0" smtClean="0">
                <a:solidFill>
                  <a:schemeClr val="bg1"/>
                </a:solidFill>
              </a:rPr>
              <a:t>Only Greek name in Saturn's Norse group of satellites (named)</a:t>
            </a:r>
            <a:endParaRPr lang="en-IN" sz="2400" dirty="0">
              <a:solidFill>
                <a:schemeClr val="bg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a:t>
            </a:r>
            <a:endParaRPr lang="en-IN" sz="2800" dirty="0">
              <a:solidFill>
                <a:schemeClr val="bg1"/>
              </a:solidFill>
            </a:endParaRPr>
          </a:p>
        </p:txBody>
      </p:sp>
      <p:sp>
        <p:nvSpPr>
          <p:cNvPr id="4" name="Content Placeholder 2"/>
          <p:cNvSpPr txBox="1">
            <a:spLocks/>
          </p:cNvSpPr>
          <p:nvPr/>
        </p:nvSpPr>
        <p:spPr>
          <a:xfrm>
            <a:off x="467544" y="980728"/>
            <a:ext cx="8229600" cy="4525963"/>
          </a:xfrm>
          <a:prstGeom prst="rect">
            <a:avLst/>
          </a:prstGeom>
        </p:spPr>
        <p:txBody>
          <a:bodyPr>
            <a:normAutofit fontScale="925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smtClean="0">
                <a:ln>
                  <a:noFill/>
                </a:ln>
                <a:solidFill>
                  <a:schemeClr val="bg1"/>
                </a:solidFill>
                <a:effectLst/>
                <a:uLnTx/>
                <a:uFillTx/>
                <a:latin typeface="+mn-lt"/>
                <a:ea typeface="+mn-ea"/>
                <a:cs typeface="+mn-cs"/>
              </a:rPr>
              <a:t>Phaeton is a hypothetical planet posited to once have existed.</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smtClean="0">
                <a:ln>
                  <a:noFill/>
                </a:ln>
                <a:solidFill>
                  <a:schemeClr val="bg1"/>
                </a:solidFill>
                <a:effectLst/>
                <a:uLnTx/>
                <a:uFillTx/>
                <a:latin typeface="+mn-lt"/>
                <a:ea typeface="+mn-ea"/>
                <a:cs typeface="+mn-cs"/>
              </a:rPr>
              <a:t>It was named for Phaeton, the son of the sun god Helios and Clymene in Greek mythology, who attempted to drive his father's solar chariot for a day with disastrous results and was ultimately destroyed by Zeus using a thunderbolt.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smtClean="0">
                <a:ln>
                  <a:noFill/>
                </a:ln>
                <a:solidFill>
                  <a:schemeClr val="bg1"/>
                </a:solidFill>
                <a:effectLst/>
                <a:uLnTx/>
                <a:uFillTx/>
                <a:latin typeface="+mn-lt"/>
                <a:ea typeface="+mn-ea"/>
                <a:cs typeface="+mn-cs"/>
              </a:rPr>
              <a:t>Inspired by this legend, where can we see this hypothetical heavenly body today?</a:t>
            </a:r>
            <a:endParaRPr kumimoji="0" lang="en-IN" sz="32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4" name="Content Placeholder 2"/>
          <p:cNvSpPr txBox="1">
            <a:spLocks/>
          </p:cNvSpPr>
          <p:nvPr/>
        </p:nvSpPr>
        <p:spPr>
          <a:xfrm>
            <a:off x="467544" y="1340768"/>
            <a:ext cx="8229600" cy="4525963"/>
          </a:xfrm>
          <a:prstGeom prst="rect">
            <a:avLst/>
          </a:prstGeom>
        </p:spPr>
        <p:txBody>
          <a:bodyPr>
            <a:normAutofit fontScale="625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smtClean="0">
                <a:ln>
                  <a:noFill/>
                </a:ln>
                <a:solidFill>
                  <a:schemeClr val="bg1"/>
                </a:solidFill>
                <a:effectLst/>
                <a:uLnTx/>
                <a:uFillTx/>
                <a:latin typeface="+mn-lt"/>
                <a:ea typeface="+mn-ea"/>
                <a:cs typeface="+mn-cs"/>
              </a:rPr>
              <a:t>It was supposed to exist between the orbits of Mars and Jupiter whose destruction supposedly led to the formation of the asteroid belt.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smtClean="0">
                <a:ln>
                  <a:noFill/>
                </a:ln>
                <a:solidFill>
                  <a:schemeClr val="bg1"/>
                </a:solidFill>
                <a:effectLst/>
                <a:uLnTx/>
                <a:uFillTx/>
                <a:latin typeface="+mn-lt"/>
                <a:ea typeface="+mn-ea"/>
                <a:cs typeface="+mn-cs"/>
              </a:rPr>
              <a:t>Theories regarding the formation of the asteroid belt from the destruction of a hypothetical planet are today collectively referred to as the "disruption theory" which states that there was once a major planetary member of the solar system circulating in the present gap between Mars and Jupiter, which was variously destroyed when: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smtClean="0">
                <a:ln>
                  <a:noFill/>
                </a:ln>
                <a:solidFill>
                  <a:schemeClr val="bg1"/>
                </a:solidFill>
                <a:effectLst/>
                <a:uLnTx/>
                <a:uFillTx/>
                <a:latin typeface="+mn-lt"/>
                <a:ea typeface="+mn-ea"/>
                <a:cs typeface="+mn-cs"/>
              </a:rPr>
              <a:t>it veered too close to Jupiter and was torn apart by the gas giant's powerful gravity.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smtClean="0">
                <a:ln>
                  <a:noFill/>
                </a:ln>
                <a:solidFill>
                  <a:schemeClr val="bg1"/>
                </a:solidFill>
                <a:effectLst/>
                <a:uLnTx/>
                <a:uFillTx/>
                <a:latin typeface="+mn-lt"/>
                <a:ea typeface="+mn-ea"/>
                <a:cs typeface="+mn-cs"/>
              </a:rPr>
              <a:t>it was struck by another large celestial body.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smtClean="0">
                <a:ln>
                  <a:noFill/>
                </a:ln>
                <a:solidFill>
                  <a:schemeClr val="bg1"/>
                </a:solidFill>
                <a:effectLst/>
                <a:uLnTx/>
                <a:uFillTx/>
                <a:latin typeface="+mn-lt"/>
                <a:ea typeface="+mn-ea"/>
                <a:cs typeface="+mn-cs"/>
              </a:rPr>
              <a:t>it was destroyed by a hypothetical brown dwarf, the companion star to the Sun known as Nemesis.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smtClean="0">
                <a:ln>
                  <a:noFill/>
                </a:ln>
                <a:solidFill>
                  <a:schemeClr val="bg1"/>
                </a:solidFill>
                <a:effectLst/>
                <a:uLnTx/>
                <a:uFillTx/>
                <a:latin typeface="+mn-lt"/>
                <a:ea typeface="+mn-ea"/>
                <a:cs typeface="+mn-cs"/>
              </a:rPr>
              <a:t>it was shattered by some internal catastrophe.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smtClean="0">
                <a:ln>
                  <a:noFill/>
                </a:ln>
                <a:solidFill>
                  <a:schemeClr val="bg1"/>
                </a:solidFill>
                <a:effectLst/>
                <a:uLnTx/>
                <a:uFillTx/>
                <a:latin typeface="+mn-lt"/>
                <a:ea typeface="+mn-ea"/>
                <a:cs typeface="+mn-cs"/>
              </a:rPr>
              <a:t>Today, the Phaeton hypothesis has been superseded by the accretion model. </a:t>
            </a:r>
            <a:endParaRPr kumimoji="0" lang="en-IN" sz="3200" b="0" i="0" u="none" strike="noStrike" kern="1200" cap="none" spc="0" normalizeH="0" baseline="0" noProof="0" dirty="0">
              <a:ln>
                <a:noFill/>
              </a:ln>
              <a:solidFill>
                <a:schemeClr val="bg1"/>
              </a:solidFill>
              <a:effectLst/>
              <a:uLnTx/>
              <a:uFillTx/>
              <a:latin typeface="+mn-lt"/>
              <a:ea typeface="+mn-ea"/>
              <a:cs typeface="+mn-cs"/>
            </a:endParaRPr>
          </a:p>
        </p:txBody>
      </p:sp>
      <p:sp>
        <p:nvSpPr>
          <p:cNvPr id="5" name="TextBox 4"/>
          <p:cNvSpPr txBox="1"/>
          <p:nvPr/>
        </p:nvSpPr>
        <p:spPr>
          <a:xfrm>
            <a:off x="3275856" y="807095"/>
            <a:ext cx="2520280" cy="461665"/>
          </a:xfrm>
          <a:prstGeom prst="rect">
            <a:avLst/>
          </a:prstGeom>
          <a:noFill/>
        </p:spPr>
        <p:txBody>
          <a:bodyPr wrap="square" rtlCol="0">
            <a:spAutoFit/>
          </a:bodyPr>
          <a:lstStyle/>
          <a:p>
            <a:pPr algn="ctr"/>
            <a:r>
              <a:rPr lang="en-US" sz="2400" b="1" dirty="0" smtClean="0">
                <a:solidFill>
                  <a:schemeClr val="bg1"/>
                </a:solidFill>
              </a:rPr>
              <a:t>Asteroids</a:t>
            </a:r>
            <a:endParaRPr lang="en-IN" sz="2400" b="1" dirty="0">
              <a:solidFill>
                <a:schemeClr val="bg1"/>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TextBox 3"/>
          <p:cNvSpPr txBox="1"/>
          <p:nvPr/>
        </p:nvSpPr>
        <p:spPr>
          <a:xfrm>
            <a:off x="3203848" y="332656"/>
            <a:ext cx="2880320" cy="523220"/>
          </a:xfrm>
          <a:prstGeom prst="rect">
            <a:avLst/>
          </a:prstGeom>
          <a:noFill/>
        </p:spPr>
        <p:txBody>
          <a:bodyPr wrap="square" rtlCol="0">
            <a:spAutoFit/>
          </a:bodyPr>
          <a:lstStyle/>
          <a:p>
            <a:pPr algn="ctr"/>
            <a:r>
              <a:rPr lang="en-US" sz="2800" dirty="0" smtClean="0">
                <a:solidFill>
                  <a:schemeClr val="bg1"/>
                </a:solidFill>
              </a:rPr>
              <a:t>Question</a:t>
            </a:r>
            <a:endParaRPr lang="en-IN" sz="2800" dirty="0">
              <a:solidFill>
                <a:schemeClr val="bg1"/>
              </a:solidFill>
            </a:endParaRPr>
          </a:p>
        </p:txBody>
      </p:sp>
      <p:sp>
        <p:nvSpPr>
          <p:cNvPr id="5" name="Rectangle 4"/>
          <p:cNvSpPr/>
          <p:nvPr/>
        </p:nvSpPr>
        <p:spPr>
          <a:xfrm>
            <a:off x="467544" y="980728"/>
            <a:ext cx="7992888" cy="3970318"/>
          </a:xfrm>
          <a:prstGeom prst="rect">
            <a:avLst/>
          </a:prstGeom>
        </p:spPr>
        <p:txBody>
          <a:bodyPr wrap="square">
            <a:spAutoFit/>
          </a:bodyPr>
          <a:lstStyle/>
          <a:p>
            <a:pPr algn="just"/>
            <a:r>
              <a:rPr lang="en-IN" dirty="0" smtClean="0">
                <a:solidFill>
                  <a:schemeClr val="bg1"/>
                </a:solidFill>
              </a:rPr>
              <a:t>The name  X derives from Arabic: </a:t>
            </a:r>
            <a:r>
              <a:rPr lang="en-IN" i="1" dirty="0" err="1" smtClean="0">
                <a:solidFill>
                  <a:schemeClr val="bg1"/>
                </a:solidFill>
              </a:rPr>
              <a:t>ra‘s</a:t>
            </a:r>
            <a:r>
              <a:rPr lang="en-IN" i="1" dirty="0" smtClean="0">
                <a:solidFill>
                  <a:schemeClr val="bg1"/>
                </a:solidFill>
              </a:rPr>
              <a:t> al-</a:t>
            </a:r>
            <a:r>
              <a:rPr lang="en-IN" i="1" dirty="0" err="1" smtClean="0">
                <a:solidFill>
                  <a:schemeClr val="bg1"/>
                </a:solidFill>
              </a:rPr>
              <a:t>ghūl</a:t>
            </a:r>
            <a:r>
              <a:rPr lang="en-IN" dirty="0" smtClean="0">
                <a:solidFill>
                  <a:schemeClr val="bg1"/>
                </a:solidFill>
              </a:rPr>
              <a:t>. The English name “</a:t>
            </a:r>
            <a:r>
              <a:rPr lang="en-IN" i="1" dirty="0" smtClean="0">
                <a:solidFill>
                  <a:schemeClr val="bg1"/>
                </a:solidFill>
              </a:rPr>
              <a:t>Demon Star</a:t>
            </a:r>
            <a:r>
              <a:rPr lang="en-IN" dirty="0" smtClean="0">
                <a:solidFill>
                  <a:schemeClr val="bg1"/>
                </a:solidFill>
              </a:rPr>
              <a:t>” is a direct translation of this.</a:t>
            </a:r>
            <a:r>
              <a:rPr lang="en-IN" baseline="30000" dirty="0" smtClean="0">
                <a:solidFill>
                  <a:schemeClr val="bg1"/>
                </a:solidFill>
              </a:rPr>
              <a:t> </a:t>
            </a:r>
            <a:r>
              <a:rPr lang="en-IN" dirty="0" smtClean="0">
                <a:solidFill>
                  <a:schemeClr val="bg1"/>
                </a:solidFill>
              </a:rPr>
              <a:t>In Hebrew folklore, X was called </a:t>
            </a:r>
            <a:r>
              <a:rPr lang="en-IN" i="1" dirty="0" err="1" smtClean="0">
                <a:solidFill>
                  <a:schemeClr val="bg1"/>
                </a:solidFill>
              </a:rPr>
              <a:t>Rōsh</a:t>
            </a:r>
            <a:r>
              <a:rPr lang="en-IN" i="1" dirty="0" smtClean="0">
                <a:solidFill>
                  <a:schemeClr val="bg1"/>
                </a:solidFill>
              </a:rPr>
              <a:t> ha </a:t>
            </a:r>
            <a:r>
              <a:rPr lang="en-IN" i="1" dirty="0" err="1" smtClean="0">
                <a:solidFill>
                  <a:schemeClr val="bg1"/>
                </a:solidFill>
              </a:rPr>
              <a:t>Sāṭān</a:t>
            </a:r>
            <a:r>
              <a:rPr lang="en-IN" dirty="0" smtClean="0">
                <a:solidFill>
                  <a:schemeClr val="bg1"/>
                </a:solidFill>
              </a:rPr>
              <a:t> or “Satan’s Head”, as stated by Edmund </a:t>
            </a:r>
            <a:r>
              <a:rPr lang="en-IN" dirty="0" err="1" smtClean="0">
                <a:solidFill>
                  <a:schemeClr val="bg1"/>
                </a:solidFill>
              </a:rPr>
              <a:t>Chilmead</a:t>
            </a:r>
            <a:r>
              <a:rPr lang="en-IN" dirty="0" smtClean="0">
                <a:solidFill>
                  <a:schemeClr val="bg1"/>
                </a:solidFill>
              </a:rPr>
              <a:t>, who called it “</a:t>
            </a:r>
            <a:r>
              <a:rPr lang="en-IN" dirty="0" err="1" smtClean="0">
                <a:solidFill>
                  <a:schemeClr val="bg1"/>
                </a:solidFill>
              </a:rPr>
              <a:t>Divels</a:t>
            </a:r>
            <a:r>
              <a:rPr lang="en-IN" dirty="0" smtClean="0">
                <a:solidFill>
                  <a:schemeClr val="bg1"/>
                </a:solidFill>
              </a:rPr>
              <a:t> head” or </a:t>
            </a:r>
            <a:r>
              <a:rPr lang="en-IN" i="1" dirty="0" err="1" smtClean="0">
                <a:solidFill>
                  <a:schemeClr val="bg1"/>
                </a:solidFill>
              </a:rPr>
              <a:t>Rosch</a:t>
            </a:r>
            <a:r>
              <a:rPr lang="en-IN" i="1" dirty="0" smtClean="0">
                <a:solidFill>
                  <a:schemeClr val="bg1"/>
                </a:solidFill>
              </a:rPr>
              <a:t> </a:t>
            </a:r>
            <a:r>
              <a:rPr lang="en-IN" i="1" dirty="0" err="1" smtClean="0">
                <a:solidFill>
                  <a:schemeClr val="bg1"/>
                </a:solidFill>
              </a:rPr>
              <a:t>hassatan</a:t>
            </a:r>
            <a:r>
              <a:rPr lang="en-IN" dirty="0" smtClean="0">
                <a:solidFill>
                  <a:schemeClr val="bg1"/>
                </a:solidFill>
              </a:rPr>
              <a:t>. A Latin name for X from the 16th century was </a:t>
            </a:r>
            <a:r>
              <a:rPr lang="en-IN" i="1" dirty="0" smtClean="0">
                <a:solidFill>
                  <a:schemeClr val="bg1"/>
                </a:solidFill>
              </a:rPr>
              <a:t>Caput Larvae</a:t>
            </a:r>
            <a:r>
              <a:rPr lang="en-IN" dirty="0" smtClean="0">
                <a:solidFill>
                  <a:schemeClr val="bg1"/>
                </a:solidFill>
              </a:rPr>
              <a:t> or “the Spectre‘s Head”. X was also linked with “Lilith”. Hipparchus and Pliny made this a separate, though connected, constellation.</a:t>
            </a:r>
            <a:r>
              <a:rPr lang="en-IN" baseline="30000" dirty="0" smtClean="0">
                <a:solidFill>
                  <a:schemeClr val="bg1"/>
                </a:solidFill>
              </a:rPr>
              <a:t> </a:t>
            </a:r>
            <a:r>
              <a:rPr lang="en-IN" dirty="0" smtClean="0">
                <a:solidFill>
                  <a:schemeClr val="bg1"/>
                </a:solidFill>
              </a:rPr>
              <a:t>In </a:t>
            </a:r>
            <a:r>
              <a:rPr lang="en-IN" dirty="0" err="1" smtClean="0">
                <a:solidFill>
                  <a:schemeClr val="bg1"/>
                </a:solidFill>
              </a:rPr>
              <a:t>Chineese</a:t>
            </a:r>
            <a:r>
              <a:rPr lang="en-IN" dirty="0" smtClean="0">
                <a:solidFill>
                  <a:schemeClr val="bg1"/>
                </a:solidFill>
              </a:rPr>
              <a:t>, according to R.H. Allen the star bore the grim name of </a:t>
            </a:r>
            <a:r>
              <a:rPr lang="en-IN" i="1" dirty="0" err="1" smtClean="0">
                <a:solidFill>
                  <a:schemeClr val="bg1"/>
                </a:solidFill>
              </a:rPr>
              <a:t>Tseih</a:t>
            </a:r>
            <a:r>
              <a:rPr lang="en-IN" i="1" dirty="0" smtClean="0">
                <a:solidFill>
                  <a:schemeClr val="bg1"/>
                </a:solidFill>
              </a:rPr>
              <a:t> She</a:t>
            </a:r>
            <a:r>
              <a:rPr lang="en-IN" dirty="0" smtClean="0">
                <a:solidFill>
                  <a:schemeClr val="bg1"/>
                </a:solidFill>
              </a:rPr>
              <a:t> </a:t>
            </a:r>
            <a:r>
              <a:rPr lang="en-US" altLang="ja-JP" dirty="0" smtClean="0">
                <a:solidFill>
                  <a:schemeClr val="bg1"/>
                </a:solidFill>
              </a:rPr>
              <a:t>(</a:t>
            </a:r>
            <a:r>
              <a:rPr lang="en-IN" dirty="0" err="1" smtClean="0">
                <a:solidFill>
                  <a:schemeClr val="bg1"/>
                </a:solidFill>
              </a:rPr>
              <a:t>Dié</a:t>
            </a:r>
            <a:r>
              <a:rPr lang="en-IN" dirty="0" smtClean="0">
                <a:solidFill>
                  <a:schemeClr val="bg1"/>
                </a:solidFill>
              </a:rPr>
              <a:t> </a:t>
            </a:r>
            <a:r>
              <a:rPr lang="en-IN" dirty="0" err="1" smtClean="0">
                <a:solidFill>
                  <a:schemeClr val="bg1"/>
                </a:solidFill>
              </a:rPr>
              <a:t>Shī</a:t>
            </a:r>
            <a:r>
              <a:rPr lang="en-IN" dirty="0" smtClean="0">
                <a:solidFill>
                  <a:schemeClr val="bg1"/>
                </a:solidFill>
              </a:rPr>
              <a:t>), meaning "Piled up Corpses” but this appears to be a misidentification.</a:t>
            </a:r>
            <a:r>
              <a:rPr lang="en-IN" baseline="30000" dirty="0" smtClean="0">
                <a:solidFill>
                  <a:schemeClr val="bg1"/>
                </a:solidFill>
              </a:rPr>
              <a:t> </a:t>
            </a:r>
            <a:endParaRPr lang="en-IN" dirty="0" smtClean="0">
              <a:solidFill>
                <a:schemeClr val="bg1"/>
              </a:solidFill>
            </a:endParaRPr>
          </a:p>
          <a:p>
            <a:pPr algn="just"/>
            <a:r>
              <a:rPr lang="en-IN" dirty="0" smtClean="0">
                <a:solidFill>
                  <a:schemeClr val="bg1"/>
                </a:solidFill>
              </a:rPr>
              <a:t>Historically, the star has received a strong association with bloody violence across a wide variety of cultures. In the </a:t>
            </a:r>
            <a:r>
              <a:rPr lang="en-IN" i="1" dirty="0" smtClean="0">
                <a:solidFill>
                  <a:schemeClr val="bg1"/>
                </a:solidFill>
              </a:rPr>
              <a:t>Tetrabiblo</a:t>
            </a:r>
            <a:r>
              <a:rPr lang="en-IN" dirty="0" smtClean="0">
                <a:solidFill>
                  <a:schemeClr val="bg1"/>
                </a:solidFill>
              </a:rPr>
              <a:t>s, the 2nd-century astrological text of the Alexandrian astronomer Ptolemy, X is referred to as "the Gorgon of _____" and associated with death by decapitation. Unsurprisingly, astrologically it is considered one of the unluckiest stars in the sky, and was listed as one of the 15 </a:t>
            </a:r>
            <a:r>
              <a:rPr lang="en-IN" dirty="0" err="1" smtClean="0">
                <a:solidFill>
                  <a:schemeClr val="bg1"/>
                </a:solidFill>
              </a:rPr>
              <a:t>Behenian</a:t>
            </a:r>
            <a:r>
              <a:rPr lang="en-IN" dirty="0" smtClean="0">
                <a:solidFill>
                  <a:schemeClr val="bg1"/>
                </a:solidFill>
              </a:rPr>
              <a:t> stars. </a:t>
            </a:r>
            <a:endParaRPr lang="en-IN" dirty="0">
              <a:solidFill>
                <a:schemeClr val="bg1"/>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TextBox 3"/>
          <p:cNvSpPr txBox="1"/>
          <p:nvPr/>
        </p:nvSpPr>
        <p:spPr>
          <a:xfrm>
            <a:off x="3203848"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5" name="TextBox 4"/>
          <p:cNvSpPr txBox="1"/>
          <p:nvPr/>
        </p:nvSpPr>
        <p:spPr>
          <a:xfrm>
            <a:off x="3419872" y="1124744"/>
            <a:ext cx="2448272" cy="461665"/>
          </a:xfrm>
          <a:prstGeom prst="rect">
            <a:avLst/>
          </a:prstGeom>
          <a:noFill/>
        </p:spPr>
        <p:txBody>
          <a:bodyPr wrap="square" rtlCol="0">
            <a:spAutoFit/>
          </a:bodyPr>
          <a:lstStyle/>
          <a:p>
            <a:pPr algn="ctr"/>
            <a:r>
              <a:rPr lang="en-US" sz="2400" b="1" dirty="0" err="1" smtClean="0">
                <a:solidFill>
                  <a:schemeClr val="bg1"/>
                </a:solidFill>
              </a:rPr>
              <a:t>Algol</a:t>
            </a:r>
            <a:endParaRPr lang="en-IN" sz="2400" b="1" dirty="0">
              <a:solidFill>
                <a:schemeClr val="bg1"/>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www.infiniteunknown.net/wp-content/uploads/2010/07/earth_and_moon.jpg"/>
          <p:cNvPicPr>
            <a:picLocks noChangeAspect="1" noChangeArrowheads="1"/>
          </p:cNvPicPr>
          <p:nvPr/>
        </p:nvPicPr>
        <p:blipFill>
          <a:blip r:embed="rId2" cstate="print"/>
          <a:srcRect/>
          <a:stretch>
            <a:fillRect/>
          </a:stretch>
        </p:blipFill>
        <p:spPr bwMode="auto">
          <a:xfrm>
            <a:off x="1" y="0"/>
            <a:ext cx="9143999" cy="6858000"/>
          </a:xfrm>
          <a:prstGeom prst="rect">
            <a:avLst/>
          </a:prstGeom>
          <a:noFill/>
        </p:spPr>
      </p:pic>
      <p:sp>
        <p:nvSpPr>
          <p:cNvPr id="5" name="Title 3"/>
          <p:cNvSpPr txBox="1">
            <a:spLocks/>
          </p:cNvSpPr>
          <p:nvPr/>
        </p:nvSpPr>
        <p:spPr>
          <a:xfrm>
            <a:off x="4572000" y="4941168"/>
            <a:ext cx="3742184" cy="1368152"/>
          </a:xfrm>
          <a:prstGeom prst="rect">
            <a:avLst/>
          </a:prstGeom>
        </p:spPr>
        <p:style>
          <a:lnRef idx="3">
            <a:schemeClr val="lt1"/>
          </a:lnRef>
          <a:fillRef idx="1">
            <a:schemeClr val="dk1"/>
          </a:fillRef>
          <a:effectRef idx="1">
            <a:schemeClr val="dk1"/>
          </a:effectRef>
          <a:fontRef idx="minor">
            <a:schemeClr val="lt1"/>
          </a:fontRef>
        </p:style>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bg1"/>
                </a:solidFill>
                <a:effectLst/>
                <a:uLnTx/>
                <a:uFillTx/>
                <a:latin typeface="+mj-lt"/>
                <a:ea typeface="+mj-ea"/>
                <a:cs typeface="+mj-cs"/>
              </a:rPr>
              <a:t>Real-world Astronomy</a:t>
            </a:r>
            <a:endParaRPr kumimoji="0" lang="en-IN" sz="44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a:stretch>
            <a:fillRect/>
          </a:stretch>
        </p:blipFill>
        <p:spPr bwMode="auto">
          <a:xfrm>
            <a:off x="0" y="1"/>
            <a:ext cx="9144000" cy="6885384"/>
          </a:xfrm>
          <a:prstGeom prst="rect">
            <a:avLst/>
          </a:prstGeom>
          <a:noFill/>
          <a:ln w="9525">
            <a:noFill/>
            <a:miter lim="800000"/>
            <a:headEnd/>
            <a:tailEnd/>
          </a:ln>
        </p:spPr>
      </p:pic>
      <p:sp>
        <p:nvSpPr>
          <p:cNvPr id="6" name="TextBox 5"/>
          <p:cNvSpPr txBox="1"/>
          <p:nvPr/>
        </p:nvSpPr>
        <p:spPr>
          <a:xfrm>
            <a:off x="323528" y="1052736"/>
            <a:ext cx="8208912" cy="830997"/>
          </a:xfrm>
          <a:prstGeom prst="rect">
            <a:avLst/>
          </a:prstGeom>
          <a:noFill/>
        </p:spPr>
        <p:txBody>
          <a:bodyPr wrap="square" rtlCol="0">
            <a:spAutoFit/>
          </a:bodyPr>
          <a:lstStyle/>
          <a:p>
            <a:r>
              <a:rPr lang="en-US" sz="2800" dirty="0" smtClean="0">
                <a:solidFill>
                  <a:schemeClr val="bg1"/>
                </a:solidFill>
              </a:rPr>
              <a:t>What are these bloated spacecrafts famously called as?</a:t>
            </a:r>
          </a:p>
          <a:p>
            <a:r>
              <a:rPr lang="en-US" sz="2000" dirty="0">
                <a:solidFill>
                  <a:schemeClr val="bg1"/>
                </a:solidFill>
              </a:rPr>
              <a:t> </a:t>
            </a:r>
            <a:r>
              <a:rPr lang="en-US" sz="2000" dirty="0" smtClean="0">
                <a:solidFill>
                  <a:schemeClr val="bg1"/>
                </a:solidFill>
              </a:rPr>
              <a:t>(available in 3 different sizes)</a:t>
            </a:r>
          </a:p>
        </p:txBody>
      </p:sp>
      <p:pic>
        <p:nvPicPr>
          <p:cNvPr id="11" name="Picture 2" descr="http://www.aviastar.org/pictures/usa/aero_mgt_1.jpg"/>
          <p:cNvPicPr>
            <a:picLocks noChangeAspect="1" noChangeArrowheads="1"/>
          </p:cNvPicPr>
          <p:nvPr/>
        </p:nvPicPr>
        <p:blipFill>
          <a:blip r:embed="rId4" cstate="print"/>
          <a:srcRect/>
          <a:stretch>
            <a:fillRect/>
          </a:stretch>
        </p:blipFill>
        <p:spPr bwMode="auto">
          <a:xfrm>
            <a:off x="1619672" y="2348880"/>
            <a:ext cx="2376264" cy="1075513"/>
          </a:xfrm>
          <a:prstGeom prst="rect">
            <a:avLst/>
          </a:prstGeom>
          <a:noFill/>
        </p:spPr>
      </p:pic>
      <p:pic>
        <p:nvPicPr>
          <p:cNvPr id="12" name="Picture 4" descr="http://www.air-and-space.com/19740616%20SBA/740224%20B-377-PG%20Pregnant%20Guppy%20N1024V%20left%20side%20m.jpg"/>
          <p:cNvPicPr>
            <a:picLocks noChangeAspect="1" noChangeArrowheads="1"/>
          </p:cNvPicPr>
          <p:nvPr/>
        </p:nvPicPr>
        <p:blipFill>
          <a:blip r:embed="rId5" cstate="print"/>
          <a:srcRect/>
          <a:stretch>
            <a:fillRect/>
          </a:stretch>
        </p:blipFill>
        <p:spPr bwMode="auto">
          <a:xfrm>
            <a:off x="611560" y="3717032"/>
            <a:ext cx="3630404" cy="1584176"/>
          </a:xfrm>
          <a:prstGeom prst="rect">
            <a:avLst/>
          </a:prstGeom>
          <a:noFill/>
        </p:spPr>
      </p:pic>
      <p:pic>
        <p:nvPicPr>
          <p:cNvPr id="13" name="Picture 8" descr="http://www.pimaair.org/images/collection/Aero_Spacelines_Super_Guppy_MG_8362_a.jpg"/>
          <p:cNvPicPr>
            <a:picLocks noChangeAspect="1" noChangeArrowheads="1"/>
          </p:cNvPicPr>
          <p:nvPr/>
        </p:nvPicPr>
        <p:blipFill>
          <a:blip r:embed="rId6" cstate="print"/>
          <a:srcRect/>
          <a:stretch>
            <a:fillRect/>
          </a:stretch>
        </p:blipFill>
        <p:spPr bwMode="auto">
          <a:xfrm>
            <a:off x="4572000" y="2780928"/>
            <a:ext cx="3635474" cy="2432971"/>
          </a:xfrm>
          <a:prstGeom prst="rect">
            <a:avLst/>
          </a:prstGeom>
          <a:noFill/>
        </p:spPr>
      </p:pic>
      <p:sp>
        <p:nvSpPr>
          <p:cNvPr id="14" name="Oval 13"/>
          <p:cNvSpPr/>
          <p:nvPr/>
        </p:nvSpPr>
        <p:spPr>
          <a:xfrm>
            <a:off x="1331640" y="2132856"/>
            <a:ext cx="576064" cy="504056"/>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1</a:t>
            </a:r>
            <a:endParaRPr lang="en-IN" dirty="0"/>
          </a:p>
        </p:txBody>
      </p:sp>
      <p:sp>
        <p:nvSpPr>
          <p:cNvPr id="15" name="Oval 14"/>
          <p:cNvSpPr/>
          <p:nvPr/>
        </p:nvSpPr>
        <p:spPr>
          <a:xfrm>
            <a:off x="395536" y="3501008"/>
            <a:ext cx="576064" cy="504056"/>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2</a:t>
            </a:r>
            <a:endParaRPr lang="en-IN" dirty="0"/>
          </a:p>
        </p:txBody>
      </p:sp>
      <p:sp>
        <p:nvSpPr>
          <p:cNvPr id="16" name="Oval 15"/>
          <p:cNvSpPr/>
          <p:nvPr/>
        </p:nvSpPr>
        <p:spPr>
          <a:xfrm>
            <a:off x="4355976" y="2636912"/>
            <a:ext cx="576064" cy="504056"/>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3</a:t>
            </a:r>
            <a:endParaRPr lang="en-IN" dirty="0"/>
          </a:p>
        </p:txBody>
      </p:sp>
      <p:sp>
        <p:nvSpPr>
          <p:cNvPr id="17" name="TextBox 16"/>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 2</a:t>
            </a:r>
            <a:endParaRPr lang="en-IN" sz="2800" dirty="0">
              <a:solidFill>
                <a:schemeClr val="bg1"/>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pic>
        <p:nvPicPr>
          <p:cNvPr id="6" name="Picture 2" descr="http://www.aviastar.org/pictures/usa/aero_mgt_1.jpg"/>
          <p:cNvPicPr>
            <a:picLocks noChangeAspect="1" noChangeArrowheads="1"/>
          </p:cNvPicPr>
          <p:nvPr/>
        </p:nvPicPr>
        <p:blipFill>
          <a:blip r:embed="rId3" cstate="print"/>
          <a:srcRect/>
          <a:stretch>
            <a:fillRect/>
          </a:stretch>
        </p:blipFill>
        <p:spPr bwMode="auto">
          <a:xfrm>
            <a:off x="1800622" y="3068960"/>
            <a:ext cx="2376264" cy="1075513"/>
          </a:xfrm>
          <a:prstGeom prst="rect">
            <a:avLst/>
          </a:prstGeom>
          <a:noFill/>
        </p:spPr>
      </p:pic>
      <p:pic>
        <p:nvPicPr>
          <p:cNvPr id="7" name="Picture 4" descr="http://www.air-and-space.com/19740616%20SBA/740224%20B-377-PG%20Pregnant%20Guppy%20N1024V%20left%20side%20m.jpg"/>
          <p:cNvPicPr>
            <a:picLocks noChangeAspect="1" noChangeArrowheads="1"/>
          </p:cNvPicPr>
          <p:nvPr/>
        </p:nvPicPr>
        <p:blipFill>
          <a:blip r:embed="rId4" cstate="print"/>
          <a:srcRect/>
          <a:stretch>
            <a:fillRect/>
          </a:stretch>
        </p:blipFill>
        <p:spPr bwMode="auto">
          <a:xfrm>
            <a:off x="792510" y="4437112"/>
            <a:ext cx="3630404" cy="1584176"/>
          </a:xfrm>
          <a:prstGeom prst="rect">
            <a:avLst/>
          </a:prstGeom>
          <a:noFill/>
        </p:spPr>
      </p:pic>
      <p:pic>
        <p:nvPicPr>
          <p:cNvPr id="8" name="Picture 8" descr="http://www.pimaair.org/images/collection/Aero_Spacelines_Super_Guppy_MG_8362_a.jpg"/>
          <p:cNvPicPr>
            <a:picLocks noChangeAspect="1" noChangeArrowheads="1"/>
          </p:cNvPicPr>
          <p:nvPr/>
        </p:nvPicPr>
        <p:blipFill>
          <a:blip r:embed="rId5" cstate="print"/>
          <a:srcRect/>
          <a:stretch>
            <a:fillRect/>
          </a:stretch>
        </p:blipFill>
        <p:spPr bwMode="auto">
          <a:xfrm>
            <a:off x="4752950" y="3501008"/>
            <a:ext cx="3635474" cy="2432971"/>
          </a:xfrm>
          <a:prstGeom prst="rect">
            <a:avLst/>
          </a:prstGeom>
          <a:noFill/>
        </p:spPr>
      </p:pic>
      <p:sp>
        <p:nvSpPr>
          <p:cNvPr id="9" name="Oval 8"/>
          <p:cNvSpPr/>
          <p:nvPr/>
        </p:nvSpPr>
        <p:spPr>
          <a:xfrm>
            <a:off x="1512590" y="2852936"/>
            <a:ext cx="576064" cy="504056"/>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1</a:t>
            </a:r>
            <a:endParaRPr lang="en-IN" dirty="0"/>
          </a:p>
        </p:txBody>
      </p:sp>
      <p:sp>
        <p:nvSpPr>
          <p:cNvPr id="10" name="Oval 9"/>
          <p:cNvSpPr/>
          <p:nvPr/>
        </p:nvSpPr>
        <p:spPr>
          <a:xfrm>
            <a:off x="576486" y="4221088"/>
            <a:ext cx="576064" cy="504056"/>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2</a:t>
            </a:r>
            <a:endParaRPr lang="en-IN" dirty="0"/>
          </a:p>
        </p:txBody>
      </p:sp>
      <p:sp>
        <p:nvSpPr>
          <p:cNvPr id="11" name="Oval 10"/>
          <p:cNvSpPr/>
          <p:nvPr/>
        </p:nvSpPr>
        <p:spPr>
          <a:xfrm>
            <a:off x="4536926" y="3356992"/>
            <a:ext cx="576064" cy="504056"/>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3</a:t>
            </a:r>
            <a:endParaRPr lang="en-IN" dirty="0"/>
          </a:p>
        </p:txBody>
      </p:sp>
      <p:sp>
        <p:nvSpPr>
          <p:cNvPr id="12" name="TextBox 11"/>
          <p:cNvSpPr txBox="1"/>
          <p:nvPr/>
        </p:nvSpPr>
        <p:spPr>
          <a:xfrm>
            <a:off x="5580112" y="2276872"/>
            <a:ext cx="2520280" cy="1015663"/>
          </a:xfrm>
          <a:prstGeom prst="rect">
            <a:avLst/>
          </a:prstGeom>
          <a:noFill/>
        </p:spPr>
        <p:txBody>
          <a:bodyPr wrap="square" rtlCol="0">
            <a:spAutoFit/>
          </a:bodyPr>
          <a:lstStyle/>
          <a:p>
            <a:pPr marL="342900" indent="-342900">
              <a:buAutoNum type="arabicPeriod"/>
            </a:pPr>
            <a:r>
              <a:rPr lang="en-US" sz="2000" dirty="0" smtClean="0">
                <a:solidFill>
                  <a:schemeClr val="bg1"/>
                </a:solidFill>
              </a:rPr>
              <a:t>Mini Guppy</a:t>
            </a:r>
          </a:p>
          <a:p>
            <a:pPr marL="342900" indent="-342900">
              <a:buAutoNum type="arabicPeriod"/>
            </a:pPr>
            <a:r>
              <a:rPr lang="en-US" sz="2000" dirty="0" smtClean="0">
                <a:solidFill>
                  <a:schemeClr val="bg1"/>
                </a:solidFill>
              </a:rPr>
              <a:t>Pregnant Guppy</a:t>
            </a:r>
          </a:p>
          <a:p>
            <a:pPr marL="342900" indent="-342900">
              <a:buAutoNum type="arabicPeriod"/>
            </a:pPr>
            <a:r>
              <a:rPr lang="en-US" sz="2000" dirty="0" smtClean="0">
                <a:solidFill>
                  <a:schemeClr val="bg1"/>
                </a:solidFill>
              </a:rPr>
              <a:t>Super Guppy</a:t>
            </a:r>
            <a:endParaRPr lang="en-IN" sz="1600" dirty="0">
              <a:solidFill>
                <a:schemeClr val="bg1"/>
              </a:solidFill>
            </a:endParaRPr>
          </a:p>
        </p:txBody>
      </p:sp>
      <p:sp>
        <p:nvSpPr>
          <p:cNvPr id="13" name="TextBox 12"/>
          <p:cNvSpPr txBox="1"/>
          <p:nvPr/>
        </p:nvSpPr>
        <p:spPr>
          <a:xfrm>
            <a:off x="179512" y="836712"/>
            <a:ext cx="8496944" cy="1446550"/>
          </a:xfrm>
          <a:prstGeom prst="rect">
            <a:avLst/>
          </a:prstGeom>
          <a:noFill/>
        </p:spPr>
        <p:txBody>
          <a:bodyPr wrap="square" rtlCol="0">
            <a:spAutoFit/>
          </a:bodyPr>
          <a:lstStyle/>
          <a:p>
            <a:pPr algn="just"/>
            <a:r>
              <a:rPr lang="en-IN" sz="2000" dirty="0">
                <a:solidFill>
                  <a:schemeClr val="bg1"/>
                </a:solidFill>
              </a:rPr>
              <a:t>Aero </a:t>
            </a:r>
            <a:r>
              <a:rPr lang="en-IN" sz="2000" dirty="0" err="1">
                <a:solidFill>
                  <a:schemeClr val="bg1"/>
                </a:solidFill>
              </a:rPr>
              <a:t>Spacelines</a:t>
            </a:r>
            <a:r>
              <a:rPr lang="en-IN" sz="2000" b="1" dirty="0">
                <a:solidFill>
                  <a:schemeClr val="bg1"/>
                </a:solidFill>
              </a:rPr>
              <a:t>, </a:t>
            </a:r>
            <a:r>
              <a:rPr lang="en-IN" sz="2000" b="1" dirty="0" smtClean="0">
                <a:solidFill>
                  <a:schemeClr val="bg1"/>
                </a:solidFill>
              </a:rPr>
              <a:t>Inc.</a:t>
            </a:r>
            <a:r>
              <a:rPr lang="en-IN" sz="2000" dirty="0" smtClean="0">
                <a:solidFill>
                  <a:schemeClr val="bg1"/>
                </a:solidFill>
              </a:rPr>
              <a:t> was a United States aircraft manufacturer which made a name for itself by converting Boeing 377 </a:t>
            </a:r>
            <a:r>
              <a:rPr lang="en-IN" sz="2000" dirty="0" err="1" smtClean="0">
                <a:solidFill>
                  <a:schemeClr val="bg1"/>
                </a:solidFill>
              </a:rPr>
              <a:t>Stratocruisers</a:t>
            </a:r>
            <a:r>
              <a:rPr lang="en-IN" sz="2000" dirty="0" smtClean="0">
                <a:solidFill>
                  <a:schemeClr val="bg1"/>
                </a:solidFill>
              </a:rPr>
              <a:t> into </a:t>
            </a:r>
            <a:r>
              <a:rPr lang="en-IN" sz="2000" dirty="0">
                <a:solidFill>
                  <a:schemeClr val="bg1"/>
                </a:solidFill>
              </a:rPr>
              <a:t>the famous </a:t>
            </a:r>
            <a:r>
              <a:rPr lang="en-IN" sz="2800" b="1" dirty="0">
                <a:solidFill>
                  <a:schemeClr val="bg1"/>
                </a:solidFill>
              </a:rPr>
              <a:t>Guppy</a:t>
            </a:r>
            <a:r>
              <a:rPr lang="en-IN" sz="2000" dirty="0">
                <a:solidFill>
                  <a:schemeClr val="bg1"/>
                </a:solidFill>
              </a:rPr>
              <a:t> line of airplanes, re-engineered solely for transporting oversized cargo such as space exploration vehicles.</a:t>
            </a:r>
            <a:endParaRPr lang="en-IN" sz="2000" b="1" dirty="0">
              <a:solidFill>
                <a:schemeClr val="bg1"/>
              </a:solidFill>
            </a:endParaRPr>
          </a:p>
        </p:txBody>
      </p:sp>
      <p:sp>
        <p:nvSpPr>
          <p:cNvPr id="14" name="TextBox 13"/>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Content Placeholder 2"/>
          <p:cNvSpPr txBox="1">
            <a:spLocks/>
          </p:cNvSpPr>
          <p:nvPr/>
        </p:nvSpPr>
        <p:spPr>
          <a:xfrm>
            <a:off x="179512" y="1556792"/>
            <a:ext cx="6408712" cy="3744416"/>
          </a:xfrm>
          <a:prstGeom prst="rect">
            <a:avLst/>
          </a:prstGeom>
        </p:spPr>
        <p:txBody>
          <a:bodyPr>
            <a:norm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2000" b="1" i="0" u="none" strike="noStrike" kern="1200" cap="none" spc="0" normalizeH="0" baseline="0" noProof="0" dirty="0" smtClean="0">
                <a:ln>
                  <a:noFill/>
                </a:ln>
                <a:solidFill>
                  <a:schemeClr val="bg1"/>
                </a:solidFill>
                <a:effectLst/>
                <a:uLnTx/>
                <a:uFillTx/>
                <a:latin typeface="+mn-lt"/>
                <a:ea typeface="+mn-ea"/>
                <a:cs typeface="+mn-cs"/>
              </a:rPr>
              <a:t>X</a:t>
            </a:r>
            <a:r>
              <a:rPr kumimoji="0" lang="en-IN" sz="2000" b="0" i="0" u="none" strike="noStrike" kern="1200" cap="none" spc="0" normalizeH="0" baseline="0" noProof="0" dirty="0" smtClean="0">
                <a:ln>
                  <a:noFill/>
                </a:ln>
                <a:solidFill>
                  <a:schemeClr val="bg1"/>
                </a:solidFill>
                <a:effectLst/>
                <a:uLnTx/>
                <a:uFillTx/>
                <a:latin typeface="+mn-lt"/>
                <a:ea typeface="+mn-ea"/>
                <a:cs typeface="+mn-cs"/>
              </a:rPr>
              <a:t> is an iron meteorite that fell on 12 February 1947 in the mountains of Siberia. </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bg1"/>
                </a:solidFill>
                <a:effectLst/>
                <a:uLnTx/>
                <a:uFillTx/>
                <a:latin typeface="+mn-lt"/>
                <a:ea typeface="+mn-ea"/>
                <a:cs typeface="+mn-cs"/>
              </a:rPr>
              <a:t>X is named after the same mountain range</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2000" b="0" i="0" u="none" strike="noStrike" kern="1200" cap="none" spc="0" normalizeH="0" baseline="0" noProof="0" dirty="0" smtClean="0">
                <a:ln>
                  <a:noFill/>
                </a:ln>
                <a:solidFill>
                  <a:schemeClr val="bg1"/>
                </a:solidFill>
                <a:effectLst/>
                <a:uLnTx/>
                <a:uFillTx/>
                <a:latin typeface="+mn-lt"/>
                <a:ea typeface="+mn-ea"/>
                <a:cs typeface="+mn-cs"/>
              </a:rPr>
              <a:t>A smoke trail, estimated at 32 km (20 mi) long, remained in the sky for several hours.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2000" b="0" i="0" u="none" strike="noStrike" kern="1200" cap="none" spc="0" normalizeH="0" baseline="0" noProof="0" dirty="0" smtClean="0">
                <a:ln>
                  <a:noFill/>
                </a:ln>
                <a:solidFill>
                  <a:schemeClr val="bg1"/>
                </a:solidFill>
                <a:effectLst/>
                <a:uLnTx/>
                <a:uFillTx/>
                <a:latin typeface="+mn-lt"/>
                <a:ea typeface="+mn-ea"/>
                <a:cs typeface="+mn-cs"/>
              </a:rPr>
              <a:t>On November 20, 1957 the Soviet Union issued a stamp for the 10th anniversary of this meteorite shower.  It reproduces a painting by P. J. Medvedev, a Soviet artist who witnessed the fall.</a:t>
            </a:r>
            <a:endParaRPr kumimoji="0" lang="en-IN" sz="2000" b="0" i="0" u="none" strike="noStrike" kern="1200" cap="none" spc="0" normalizeH="0" baseline="0" noProof="0" dirty="0">
              <a:ln>
                <a:noFill/>
              </a:ln>
              <a:solidFill>
                <a:schemeClr val="bg1"/>
              </a:solidFill>
              <a:effectLst/>
              <a:uLnTx/>
              <a:uFillTx/>
              <a:latin typeface="+mn-lt"/>
              <a:ea typeface="+mn-ea"/>
              <a:cs typeface="+mn-cs"/>
            </a:endParaRPr>
          </a:p>
        </p:txBody>
      </p:sp>
      <p:pic>
        <p:nvPicPr>
          <p:cNvPr id="4" name="Picture 4" descr="File:Sikhote-Alin stamp 1957.jpg"/>
          <p:cNvPicPr>
            <a:picLocks noChangeAspect="1" noChangeArrowheads="1"/>
          </p:cNvPicPr>
          <p:nvPr/>
        </p:nvPicPr>
        <p:blipFill>
          <a:blip r:embed="rId3" cstate="print"/>
          <a:srcRect/>
          <a:stretch>
            <a:fillRect/>
          </a:stretch>
        </p:blipFill>
        <p:spPr bwMode="auto">
          <a:xfrm>
            <a:off x="7092280" y="3717032"/>
            <a:ext cx="1869155" cy="2708920"/>
          </a:xfrm>
          <a:prstGeom prst="rect">
            <a:avLst/>
          </a:prstGeom>
          <a:noFill/>
        </p:spPr>
      </p:pic>
      <p:pic>
        <p:nvPicPr>
          <p:cNvPr id="5" name="Picture 6" descr="http://www.project1947.com/gfb/sikhote_alin.jpg"/>
          <p:cNvPicPr>
            <a:picLocks noChangeAspect="1" noChangeArrowheads="1"/>
          </p:cNvPicPr>
          <p:nvPr/>
        </p:nvPicPr>
        <p:blipFill>
          <a:blip r:embed="rId4" cstate="print"/>
          <a:srcRect/>
          <a:stretch>
            <a:fillRect/>
          </a:stretch>
        </p:blipFill>
        <p:spPr bwMode="auto">
          <a:xfrm>
            <a:off x="7236296" y="908720"/>
            <a:ext cx="1514187" cy="2160240"/>
          </a:xfrm>
          <a:prstGeom prst="rect">
            <a:avLst/>
          </a:prstGeom>
          <a:noFill/>
        </p:spPr>
      </p:pic>
      <p:sp>
        <p:nvSpPr>
          <p:cNvPr id="6" name="TextBox 5"/>
          <p:cNvSpPr txBox="1"/>
          <p:nvPr/>
        </p:nvSpPr>
        <p:spPr>
          <a:xfrm>
            <a:off x="7596336" y="476672"/>
            <a:ext cx="942246" cy="369332"/>
          </a:xfrm>
          <a:prstGeom prst="rect">
            <a:avLst/>
          </a:prstGeom>
          <a:noFill/>
        </p:spPr>
        <p:txBody>
          <a:bodyPr wrap="none" rtlCol="0">
            <a:spAutoFit/>
          </a:bodyPr>
          <a:lstStyle/>
          <a:p>
            <a:r>
              <a:rPr lang="en-US" dirty="0" smtClean="0">
                <a:solidFill>
                  <a:schemeClr val="bg1"/>
                </a:solidFill>
              </a:rPr>
              <a:t>Painting</a:t>
            </a:r>
            <a:endParaRPr lang="en-IN" dirty="0">
              <a:solidFill>
                <a:schemeClr val="bg1"/>
              </a:solidFill>
            </a:endParaRPr>
          </a:p>
        </p:txBody>
      </p:sp>
      <p:sp>
        <p:nvSpPr>
          <p:cNvPr id="7" name="TextBox 6"/>
          <p:cNvSpPr txBox="1"/>
          <p:nvPr/>
        </p:nvSpPr>
        <p:spPr>
          <a:xfrm>
            <a:off x="7668344" y="3212976"/>
            <a:ext cx="781368" cy="369332"/>
          </a:xfrm>
          <a:prstGeom prst="rect">
            <a:avLst/>
          </a:prstGeom>
          <a:noFill/>
        </p:spPr>
        <p:txBody>
          <a:bodyPr wrap="none" rtlCol="0">
            <a:spAutoFit/>
          </a:bodyPr>
          <a:lstStyle/>
          <a:p>
            <a:r>
              <a:rPr lang="en-US" dirty="0" smtClean="0">
                <a:solidFill>
                  <a:schemeClr val="bg1"/>
                </a:solidFill>
              </a:rPr>
              <a:t>Stamp</a:t>
            </a:r>
            <a:endParaRPr lang="en-IN" dirty="0">
              <a:solidFill>
                <a:schemeClr val="bg1"/>
              </a:solidFill>
            </a:endParaRPr>
          </a:p>
        </p:txBody>
      </p:sp>
      <p:sp>
        <p:nvSpPr>
          <p:cNvPr id="8" name="TextBox 7"/>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 3</a:t>
            </a:r>
            <a:endParaRPr lang="en-IN" sz="2800"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TextBox 3"/>
          <p:cNvSpPr txBox="1"/>
          <p:nvPr/>
        </p:nvSpPr>
        <p:spPr>
          <a:xfrm>
            <a:off x="3203848" y="332656"/>
            <a:ext cx="2880320" cy="523220"/>
          </a:xfrm>
          <a:prstGeom prst="rect">
            <a:avLst/>
          </a:prstGeom>
          <a:noFill/>
        </p:spPr>
        <p:txBody>
          <a:bodyPr wrap="square" rtlCol="0">
            <a:spAutoFit/>
          </a:bodyPr>
          <a:lstStyle/>
          <a:p>
            <a:pPr algn="ctr"/>
            <a:r>
              <a:rPr lang="en-US" sz="2800" dirty="0" smtClean="0">
                <a:solidFill>
                  <a:schemeClr val="bg1"/>
                </a:solidFill>
              </a:rPr>
              <a:t>Question 2</a:t>
            </a:r>
            <a:endParaRPr lang="en-IN" sz="2800" dirty="0">
              <a:solidFill>
                <a:schemeClr val="bg1"/>
              </a:solidFill>
            </a:endParaRPr>
          </a:p>
        </p:txBody>
      </p:sp>
      <p:sp>
        <p:nvSpPr>
          <p:cNvPr id="5" name="Rectangle 4"/>
          <p:cNvSpPr/>
          <p:nvPr/>
        </p:nvSpPr>
        <p:spPr>
          <a:xfrm>
            <a:off x="1259632" y="1628800"/>
            <a:ext cx="6984776" cy="1077218"/>
          </a:xfrm>
          <a:prstGeom prst="rect">
            <a:avLst/>
          </a:prstGeom>
        </p:spPr>
        <p:txBody>
          <a:bodyPr wrap="square">
            <a:spAutoFit/>
          </a:bodyPr>
          <a:lstStyle/>
          <a:p>
            <a:pPr algn="just"/>
            <a:r>
              <a:rPr lang="en-IN" sz="3200" dirty="0" smtClean="0">
                <a:solidFill>
                  <a:schemeClr val="bg1"/>
                </a:solidFill>
              </a:rPr>
              <a:t>A pre-industrial society where human beings are kept as mute slaves.</a:t>
            </a:r>
            <a:endParaRPr lang="en-IN" sz="3200" dirty="0">
              <a:solidFill>
                <a:schemeClr val="bg1"/>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4" name="TextBox 3"/>
          <p:cNvSpPr txBox="1"/>
          <p:nvPr/>
        </p:nvSpPr>
        <p:spPr>
          <a:xfrm>
            <a:off x="1619672" y="1196752"/>
            <a:ext cx="5760640" cy="461665"/>
          </a:xfrm>
          <a:prstGeom prst="rect">
            <a:avLst/>
          </a:prstGeom>
          <a:noFill/>
        </p:spPr>
        <p:txBody>
          <a:bodyPr wrap="square" rtlCol="0">
            <a:spAutoFit/>
          </a:bodyPr>
          <a:lstStyle/>
          <a:p>
            <a:pPr algn="ctr"/>
            <a:r>
              <a:rPr lang="en-IN" sz="2400" b="1" dirty="0" err="1" smtClean="0">
                <a:solidFill>
                  <a:schemeClr val="bg1"/>
                </a:solidFill>
              </a:rPr>
              <a:t>Sikhote-Alin</a:t>
            </a:r>
            <a:endParaRPr lang="en-IN" sz="2400" dirty="0">
              <a:solidFill>
                <a:schemeClr val="bg1"/>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 22</a:t>
            </a:r>
            <a:endParaRPr lang="en-IN" sz="2800" dirty="0">
              <a:solidFill>
                <a:schemeClr val="bg1"/>
              </a:solidFill>
            </a:endParaRPr>
          </a:p>
        </p:txBody>
      </p:sp>
      <p:sp>
        <p:nvSpPr>
          <p:cNvPr id="4" name="Title 1"/>
          <p:cNvSpPr txBox="1">
            <a:spLocks/>
          </p:cNvSpPr>
          <p:nvPr/>
        </p:nvSpPr>
        <p:spPr>
          <a:xfrm>
            <a:off x="467544" y="836712"/>
            <a:ext cx="8229600" cy="864096"/>
          </a:xfrm>
          <a:prstGeom prst="rect">
            <a:avLst/>
          </a:prstGeom>
        </p:spPr>
        <p:txBody>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bg1"/>
                </a:solidFill>
                <a:effectLst/>
                <a:uLnTx/>
                <a:uFillTx/>
                <a:latin typeface="+mj-lt"/>
                <a:ea typeface="+mj-ea"/>
                <a:cs typeface="+mj-cs"/>
              </a:rPr>
              <a:t>Piazzi’s Flying Star</a:t>
            </a:r>
            <a:endParaRPr kumimoji="0" lang="en-IN" sz="4400" b="0" i="0" u="none" strike="noStrike" kern="1200" cap="none" spc="0" normalizeH="0" baseline="0" noProof="0" dirty="0">
              <a:ln>
                <a:noFill/>
              </a:ln>
              <a:solidFill>
                <a:schemeClr val="bg1"/>
              </a:solidFill>
              <a:effectLst/>
              <a:uLnTx/>
              <a:uFillTx/>
              <a:latin typeface="+mj-lt"/>
              <a:ea typeface="+mj-ea"/>
              <a:cs typeface="+mj-cs"/>
            </a:endParaRPr>
          </a:p>
        </p:txBody>
      </p:sp>
      <p:pic>
        <p:nvPicPr>
          <p:cNvPr id="5" name="Picture 2" descr="File:Heliometer Kuffner-Sternwarte.jpg"/>
          <p:cNvPicPr>
            <a:picLocks noChangeAspect="1" noChangeArrowheads="1"/>
          </p:cNvPicPr>
          <p:nvPr/>
        </p:nvPicPr>
        <p:blipFill>
          <a:blip r:embed="rId3" cstate="print"/>
          <a:srcRect/>
          <a:stretch>
            <a:fillRect/>
          </a:stretch>
        </p:blipFill>
        <p:spPr bwMode="auto">
          <a:xfrm>
            <a:off x="323528" y="1844824"/>
            <a:ext cx="4085560" cy="2880320"/>
          </a:xfrm>
          <a:prstGeom prst="rect">
            <a:avLst/>
          </a:prstGeom>
          <a:noFill/>
        </p:spPr>
      </p:pic>
      <p:sp>
        <p:nvSpPr>
          <p:cNvPr id="6" name="TextBox 5"/>
          <p:cNvSpPr txBox="1"/>
          <p:nvPr/>
        </p:nvSpPr>
        <p:spPr>
          <a:xfrm>
            <a:off x="1115616" y="4941168"/>
            <a:ext cx="2304256" cy="369332"/>
          </a:xfrm>
          <a:prstGeom prst="rect">
            <a:avLst/>
          </a:prstGeom>
          <a:noFill/>
        </p:spPr>
        <p:txBody>
          <a:bodyPr wrap="square" rtlCol="0">
            <a:spAutoFit/>
          </a:bodyPr>
          <a:lstStyle/>
          <a:p>
            <a:pPr algn="ctr"/>
            <a:r>
              <a:rPr lang="en-US" dirty="0" err="1" smtClean="0">
                <a:solidFill>
                  <a:schemeClr val="bg1"/>
                </a:solidFill>
              </a:rPr>
              <a:t>Heliometer</a:t>
            </a:r>
            <a:endParaRPr lang="en-IN" dirty="0">
              <a:solidFill>
                <a:schemeClr val="bg1"/>
              </a:solidFill>
            </a:endParaRPr>
          </a:p>
        </p:txBody>
      </p:sp>
      <p:pic>
        <p:nvPicPr>
          <p:cNvPr id="7" name="Picture 4" descr="File:Friedrich Wilhelm Bessel (1839 painting).jpg"/>
          <p:cNvPicPr>
            <a:picLocks noChangeAspect="1" noChangeArrowheads="1"/>
          </p:cNvPicPr>
          <p:nvPr/>
        </p:nvPicPr>
        <p:blipFill>
          <a:blip r:embed="rId4" cstate="print"/>
          <a:srcRect/>
          <a:stretch>
            <a:fillRect/>
          </a:stretch>
        </p:blipFill>
        <p:spPr bwMode="auto">
          <a:xfrm>
            <a:off x="5076056" y="1052736"/>
            <a:ext cx="3095625" cy="3762376"/>
          </a:xfrm>
          <a:prstGeom prst="rect">
            <a:avLst/>
          </a:prstGeom>
          <a:noFill/>
        </p:spPr>
      </p:pic>
      <p:sp>
        <p:nvSpPr>
          <p:cNvPr id="8" name="TextBox 7"/>
          <p:cNvSpPr txBox="1"/>
          <p:nvPr/>
        </p:nvSpPr>
        <p:spPr>
          <a:xfrm>
            <a:off x="5220072" y="5085184"/>
            <a:ext cx="2736304" cy="369332"/>
          </a:xfrm>
          <a:prstGeom prst="rect">
            <a:avLst/>
          </a:prstGeom>
          <a:noFill/>
        </p:spPr>
        <p:txBody>
          <a:bodyPr wrap="square" rtlCol="0">
            <a:spAutoFit/>
          </a:bodyPr>
          <a:lstStyle/>
          <a:p>
            <a:pPr algn="ctr"/>
            <a:r>
              <a:rPr lang="en-IN" dirty="0">
                <a:solidFill>
                  <a:schemeClr val="bg1"/>
                </a:solidFill>
              </a:rPr>
              <a:t>Friedrich Wilhelm </a:t>
            </a:r>
            <a:r>
              <a:rPr lang="en-IN" dirty="0" smtClean="0">
                <a:solidFill>
                  <a:schemeClr val="bg1"/>
                </a:solidFill>
              </a:rPr>
              <a:t>Bessel</a:t>
            </a:r>
            <a:endParaRPr lang="en-IN" dirty="0">
              <a:solidFill>
                <a:schemeClr val="bg1"/>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4" name="TextBox 3"/>
          <p:cNvSpPr txBox="1"/>
          <p:nvPr/>
        </p:nvSpPr>
        <p:spPr>
          <a:xfrm>
            <a:off x="827584" y="1700808"/>
            <a:ext cx="7812360" cy="1569660"/>
          </a:xfrm>
          <a:prstGeom prst="rect">
            <a:avLst/>
          </a:prstGeom>
          <a:noFill/>
        </p:spPr>
        <p:txBody>
          <a:bodyPr wrap="square" rtlCol="0">
            <a:spAutoFit/>
          </a:bodyPr>
          <a:lstStyle/>
          <a:p>
            <a:pPr lvl="0" algn="just"/>
            <a:r>
              <a:rPr lang="en-IN" sz="2400" dirty="0">
                <a:solidFill>
                  <a:schemeClr val="bg1"/>
                </a:solidFill>
              </a:rPr>
              <a:t>The first successful measurements of stellar parallax (to determine the distance to a star) were made by Friedrich Bessel in 1838 for the star 61 </a:t>
            </a:r>
            <a:r>
              <a:rPr lang="en-IN" sz="2400" dirty="0" smtClean="0">
                <a:solidFill>
                  <a:schemeClr val="bg1"/>
                </a:solidFill>
              </a:rPr>
              <a:t>Cygni (also called as Bessel Star and </a:t>
            </a:r>
            <a:r>
              <a:rPr lang="en-US" sz="2400" dirty="0" smtClean="0">
                <a:solidFill>
                  <a:schemeClr val="bg1"/>
                </a:solidFill>
              </a:rPr>
              <a:t>Piazzi’s Flying Star</a:t>
            </a:r>
            <a:r>
              <a:rPr lang="en-IN" sz="2400" dirty="0" smtClean="0">
                <a:solidFill>
                  <a:schemeClr val="bg1"/>
                </a:solidFill>
              </a:rPr>
              <a:t>)</a:t>
            </a:r>
            <a:r>
              <a:rPr lang="en-IN" sz="2400" dirty="0">
                <a:solidFill>
                  <a:schemeClr val="bg1"/>
                </a:solidFill>
              </a:rPr>
              <a:t> using a </a:t>
            </a:r>
            <a:r>
              <a:rPr lang="en-IN" sz="2400" dirty="0" err="1">
                <a:solidFill>
                  <a:schemeClr val="bg1"/>
                </a:solidFill>
              </a:rPr>
              <a:t>Fraunhofer</a:t>
            </a:r>
            <a:r>
              <a:rPr lang="en-IN" sz="2400" dirty="0">
                <a:solidFill>
                  <a:schemeClr val="bg1"/>
                </a:solidFill>
              </a:rPr>
              <a:t> </a:t>
            </a:r>
            <a:r>
              <a:rPr lang="en-IN" sz="2400" dirty="0" err="1">
                <a:solidFill>
                  <a:schemeClr val="bg1"/>
                </a:solidFill>
              </a:rPr>
              <a:t>heliometer</a:t>
            </a:r>
            <a:endParaRPr lang="en-IN" sz="2400" dirty="0">
              <a:solidFill>
                <a:schemeClr val="bg1"/>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 23</a:t>
            </a:r>
            <a:endParaRPr lang="en-IN" sz="2800" dirty="0">
              <a:solidFill>
                <a:schemeClr val="bg1"/>
              </a:solidFill>
            </a:endParaRPr>
          </a:p>
        </p:txBody>
      </p:sp>
      <p:sp>
        <p:nvSpPr>
          <p:cNvPr id="4" name="TextBox 3"/>
          <p:cNvSpPr txBox="1"/>
          <p:nvPr/>
        </p:nvSpPr>
        <p:spPr>
          <a:xfrm>
            <a:off x="611560" y="908720"/>
            <a:ext cx="7704856" cy="4401205"/>
          </a:xfrm>
          <a:prstGeom prst="rect">
            <a:avLst/>
          </a:prstGeom>
          <a:noFill/>
        </p:spPr>
        <p:txBody>
          <a:bodyPr wrap="square" rtlCol="0">
            <a:spAutoFit/>
          </a:bodyPr>
          <a:lstStyle/>
          <a:p>
            <a:pPr algn="just"/>
            <a:r>
              <a:rPr lang="en-US" sz="2800" dirty="0" smtClean="0">
                <a:solidFill>
                  <a:schemeClr val="bg1"/>
                </a:solidFill>
              </a:rPr>
              <a:t>The name X of an automobile manufacturer stands </a:t>
            </a:r>
            <a:r>
              <a:rPr lang="en-IN" sz="2800" dirty="0" smtClean="0">
                <a:solidFill>
                  <a:schemeClr val="bg1"/>
                </a:solidFill>
              </a:rPr>
              <a:t>for the Pleiades (Common name? Messier?) star cluster. This in turn inspired its logo. X launched an animation series </a:t>
            </a:r>
            <a:r>
              <a:rPr lang="en-IN" sz="2800" i="1" dirty="0" err="1" smtClean="0">
                <a:solidFill>
                  <a:schemeClr val="bg1"/>
                </a:solidFill>
              </a:rPr>
              <a:t>Hōkago</a:t>
            </a:r>
            <a:r>
              <a:rPr lang="en-IN" sz="2800" i="1" dirty="0" smtClean="0">
                <a:solidFill>
                  <a:schemeClr val="bg1"/>
                </a:solidFill>
              </a:rPr>
              <a:t> no Pleiades</a:t>
            </a:r>
            <a:r>
              <a:rPr lang="en-IN" sz="2800" dirty="0" smtClean="0">
                <a:solidFill>
                  <a:schemeClr val="bg1"/>
                </a:solidFill>
              </a:rPr>
              <a:t> (lit. 'After School Pleiades') developed jointly with Gainax. The 4-part mini episode series was released on YouTube on February 1, 2011. It featured a magical girl plot with the character X as a leading protagonist.</a:t>
            </a:r>
          </a:p>
          <a:p>
            <a:pPr algn="just"/>
            <a:endParaRPr lang="en-IN" sz="2800" dirty="0">
              <a:solidFill>
                <a:schemeClr val="bg1"/>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4" name="Title 1"/>
          <p:cNvSpPr txBox="1">
            <a:spLocks/>
          </p:cNvSpPr>
          <p:nvPr/>
        </p:nvSpPr>
        <p:spPr>
          <a:xfrm>
            <a:off x="467544" y="836712"/>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bg1"/>
                </a:solidFill>
                <a:effectLst/>
                <a:uLnTx/>
                <a:uFillTx/>
                <a:latin typeface="+mj-lt"/>
                <a:ea typeface="+mj-ea"/>
                <a:cs typeface="+mj-cs"/>
              </a:rPr>
              <a:t>Subaru</a:t>
            </a:r>
            <a:endParaRPr kumimoji="0" lang="en-IN" sz="4400" b="0" i="0" u="none" strike="noStrike" kern="1200" cap="none" spc="0" normalizeH="0" baseline="0" noProof="0" dirty="0" smtClean="0">
              <a:ln>
                <a:noFill/>
              </a:ln>
              <a:solidFill>
                <a:schemeClr val="bg1"/>
              </a:solidFill>
              <a:effectLst/>
              <a:uLnTx/>
              <a:uFillTx/>
              <a:latin typeface="+mj-lt"/>
              <a:ea typeface="+mj-ea"/>
              <a:cs typeface="+mj-cs"/>
            </a:endParaRPr>
          </a:p>
        </p:txBody>
      </p:sp>
      <p:pic>
        <p:nvPicPr>
          <p:cNvPr id="5" name="Picture 2" descr="File:Geneva MotorShow 2013 - Subaru 360 front sign.jpg"/>
          <p:cNvPicPr>
            <a:picLocks noChangeAspect="1" noChangeArrowheads="1"/>
          </p:cNvPicPr>
          <p:nvPr/>
        </p:nvPicPr>
        <p:blipFill>
          <a:blip r:embed="rId3" cstate="print"/>
          <a:srcRect/>
          <a:stretch>
            <a:fillRect/>
          </a:stretch>
        </p:blipFill>
        <p:spPr bwMode="auto">
          <a:xfrm>
            <a:off x="1187624" y="1916832"/>
            <a:ext cx="6840760" cy="4532004"/>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a:stretch>
            <a:fillRect/>
          </a:stretch>
        </p:blipFill>
        <p:spPr bwMode="auto">
          <a:xfrm>
            <a:off x="0" y="1"/>
            <a:ext cx="9144000" cy="6885384"/>
          </a:xfrm>
          <a:prstGeom prst="rect">
            <a:avLst/>
          </a:prstGeom>
          <a:noFill/>
          <a:ln w="9525">
            <a:noFill/>
            <a:miter lim="800000"/>
            <a:headEnd/>
            <a:tailEnd/>
          </a:ln>
        </p:spPr>
      </p:pic>
      <p:pic>
        <p:nvPicPr>
          <p:cNvPr id="3" name="Picture 2" descr="http://www.kenseamedia.com/egyptian_gods/images/aten_02.jpg"/>
          <p:cNvPicPr>
            <a:picLocks noChangeAspect="1" noChangeArrowheads="1"/>
          </p:cNvPicPr>
          <p:nvPr/>
        </p:nvPicPr>
        <p:blipFill>
          <a:blip r:embed="rId4" cstate="print"/>
          <a:srcRect/>
          <a:stretch>
            <a:fillRect/>
          </a:stretch>
        </p:blipFill>
        <p:spPr bwMode="auto">
          <a:xfrm>
            <a:off x="467544" y="1484785"/>
            <a:ext cx="2771590" cy="2520280"/>
          </a:xfrm>
          <a:prstGeom prst="rect">
            <a:avLst/>
          </a:prstGeom>
          <a:noFill/>
        </p:spPr>
      </p:pic>
      <p:pic>
        <p:nvPicPr>
          <p:cNvPr id="5" name="Picture 4" descr="http://images1.wikia.nocookie.net/__cb20120525205915/olympians/images/d/db/Apollo_of_the_sun.jpg"/>
          <p:cNvPicPr>
            <a:picLocks noChangeAspect="1" noChangeArrowheads="1"/>
          </p:cNvPicPr>
          <p:nvPr/>
        </p:nvPicPr>
        <p:blipFill>
          <a:blip r:embed="rId5" cstate="print"/>
          <a:srcRect/>
          <a:stretch>
            <a:fillRect/>
          </a:stretch>
        </p:blipFill>
        <p:spPr bwMode="auto">
          <a:xfrm>
            <a:off x="3635896" y="1412776"/>
            <a:ext cx="2241171" cy="2592288"/>
          </a:xfrm>
          <a:prstGeom prst="rect">
            <a:avLst/>
          </a:prstGeom>
          <a:noFill/>
        </p:spPr>
      </p:pic>
      <p:pic>
        <p:nvPicPr>
          <p:cNvPr id="7" name="Picture 6" descr="http://2.bp.blogspot.com/-e1i_RcEYZF4/UH6aqjCfvLI/AAAAAAAAACE/VKUm8ke5FQM/s1600/eros-y-psique.jpg"/>
          <p:cNvPicPr>
            <a:picLocks noChangeAspect="1" noChangeArrowheads="1"/>
          </p:cNvPicPr>
          <p:nvPr/>
        </p:nvPicPr>
        <p:blipFill>
          <a:blip r:embed="rId6" cstate="print"/>
          <a:srcRect/>
          <a:stretch>
            <a:fillRect/>
          </a:stretch>
        </p:blipFill>
        <p:spPr bwMode="auto">
          <a:xfrm>
            <a:off x="6300192" y="1412777"/>
            <a:ext cx="2664296" cy="2539962"/>
          </a:xfrm>
          <a:prstGeom prst="rect">
            <a:avLst/>
          </a:prstGeom>
          <a:noFill/>
        </p:spPr>
      </p:pic>
      <p:sp>
        <p:nvSpPr>
          <p:cNvPr id="9" name="TextBox 8"/>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 3</a:t>
            </a:r>
            <a:endParaRPr lang="en-IN" sz="2800" dirty="0">
              <a:solidFill>
                <a:schemeClr val="bg1"/>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4" name="TextBox 3"/>
          <p:cNvSpPr txBox="1"/>
          <p:nvPr/>
        </p:nvSpPr>
        <p:spPr>
          <a:xfrm>
            <a:off x="1763688" y="1196752"/>
            <a:ext cx="5760640" cy="461665"/>
          </a:xfrm>
          <a:prstGeom prst="rect">
            <a:avLst/>
          </a:prstGeom>
          <a:noFill/>
        </p:spPr>
        <p:txBody>
          <a:bodyPr wrap="square" rtlCol="0">
            <a:spAutoFit/>
          </a:bodyPr>
          <a:lstStyle/>
          <a:p>
            <a:pPr algn="ctr"/>
            <a:r>
              <a:rPr lang="en-US" sz="2400" b="1" dirty="0" smtClean="0">
                <a:solidFill>
                  <a:schemeClr val="bg1"/>
                </a:solidFill>
              </a:rPr>
              <a:t>Near Earth Asteroids</a:t>
            </a:r>
            <a:endParaRPr lang="en-IN" sz="2400" b="1" dirty="0">
              <a:solidFill>
                <a:schemeClr val="bg1"/>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 5</a:t>
            </a:r>
            <a:endParaRPr lang="en-IN" sz="2800" dirty="0">
              <a:solidFill>
                <a:schemeClr val="bg1"/>
              </a:solidFill>
            </a:endParaRPr>
          </a:p>
        </p:txBody>
      </p:sp>
      <p:sp>
        <p:nvSpPr>
          <p:cNvPr id="4" name="Content Placeholder 2"/>
          <p:cNvSpPr txBox="1">
            <a:spLocks/>
          </p:cNvSpPr>
          <p:nvPr/>
        </p:nvSpPr>
        <p:spPr>
          <a:xfrm>
            <a:off x="539552" y="1052736"/>
            <a:ext cx="8229600" cy="452596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bg1"/>
                </a:solidFill>
                <a:effectLst/>
                <a:uLnTx/>
                <a:uFillTx/>
                <a:latin typeface="+mn-lt"/>
                <a:ea typeface="+mn-ea"/>
                <a:cs typeface="+mn-cs"/>
              </a:rPr>
              <a:t>X is a gold-mining ghost town in California</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bg1"/>
                </a:solidFill>
                <a:effectLst/>
                <a:uLnTx/>
                <a:uFillTx/>
                <a:latin typeface="+mn-lt"/>
                <a:ea typeface="+mn-ea"/>
                <a:cs typeface="+mn-cs"/>
              </a:rPr>
              <a:t>X hosts one of the three deep-space communication facilities of NASA’s Deep Space Network</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3200" b="0" i="0" u="none" strike="noStrike" kern="1200" cap="none" spc="0" normalizeH="0" baseline="0" noProof="0" dirty="0">
              <a:ln>
                <a:noFill/>
              </a:ln>
              <a:solidFill>
                <a:schemeClr val="bg1"/>
              </a:solidFill>
              <a:effectLst/>
              <a:uLnTx/>
              <a:uFillTx/>
              <a:latin typeface="+mn-lt"/>
              <a:ea typeface="+mn-ea"/>
              <a:cs typeface="+mn-cs"/>
            </a:endParaRPr>
          </a:p>
        </p:txBody>
      </p:sp>
      <p:pic>
        <p:nvPicPr>
          <p:cNvPr id="5" name="Picture 5"/>
          <p:cNvPicPr>
            <a:picLocks noChangeAspect="1" noChangeArrowheads="1"/>
          </p:cNvPicPr>
          <p:nvPr/>
        </p:nvPicPr>
        <p:blipFill>
          <a:blip r:embed="rId3" cstate="print"/>
          <a:srcRect/>
          <a:stretch>
            <a:fillRect/>
          </a:stretch>
        </p:blipFill>
        <p:spPr bwMode="auto">
          <a:xfrm>
            <a:off x="4283968" y="2132856"/>
            <a:ext cx="4536504" cy="3407805"/>
          </a:xfrm>
          <a:prstGeom prst="rect">
            <a:avLst/>
          </a:prstGeom>
          <a:noFill/>
          <a:ln w="9525">
            <a:noFill/>
            <a:miter lim="800000"/>
            <a:headEnd/>
            <a:tailEnd/>
          </a:ln>
        </p:spPr>
      </p:pic>
      <p:sp>
        <p:nvSpPr>
          <p:cNvPr id="6" name="TextBox 5"/>
          <p:cNvSpPr txBox="1"/>
          <p:nvPr/>
        </p:nvSpPr>
        <p:spPr>
          <a:xfrm>
            <a:off x="395536" y="2420888"/>
            <a:ext cx="3528392" cy="2862322"/>
          </a:xfrm>
          <a:prstGeom prst="rect">
            <a:avLst/>
          </a:prstGeom>
          <a:noFill/>
        </p:spPr>
        <p:txBody>
          <a:bodyPr wrap="square" rtlCol="0">
            <a:spAutoFit/>
          </a:bodyPr>
          <a:lstStyle/>
          <a:p>
            <a:pPr algn="just"/>
            <a:r>
              <a:rPr lang="en-IN" sz="2000" dirty="0" smtClean="0">
                <a:solidFill>
                  <a:schemeClr val="bg1"/>
                </a:solidFill>
              </a:rPr>
              <a:t>It </a:t>
            </a:r>
            <a:r>
              <a:rPr lang="en-IN" sz="2000" dirty="0">
                <a:solidFill>
                  <a:schemeClr val="bg1"/>
                </a:solidFill>
              </a:rPr>
              <a:t>is commonly believed that the first U.S. satellite, Explorer I, was confirmed to be in orbit by the use of the phrase </a:t>
            </a:r>
            <a:r>
              <a:rPr lang="en-IN" sz="2000" dirty="0" smtClean="0">
                <a:solidFill>
                  <a:schemeClr val="bg1"/>
                </a:solidFill>
              </a:rPr>
              <a:t>“X </a:t>
            </a:r>
            <a:r>
              <a:rPr lang="en-IN" sz="2000" dirty="0">
                <a:solidFill>
                  <a:schemeClr val="bg1"/>
                </a:solidFill>
              </a:rPr>
              <a:t>has the </a:t>
            </a:r>
            <a:r>
              <a:rPr lang="en-IN" sz="2000" dirty="0" smtClean="0">
                <a:solidFill>
                  <a:schemeClr val="bg1"/>
                </a:solidFill>
              </a:rPr>
              <a:t>bird“. However the facility was not in operation </a:t>
            </a:r>
            <a:r>
              <a:rPr lang="en-IN" sz="2000" dirty="0">
                <a:solidFill>
                  <a:schemeClr val="bg1"/>
                </a:solidFill>
              </a:rPr>
              <a:t>at the time of Explorer I, and like many oft-repeated quotations it is incorrect.</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4" name="TextBox 3"/>
          <p:cNvSpPr txBox="1"/>
          <p:nvPr/>
        </p:nvSpPr>
        <p:spPr>
          <a:xfrm>
            <a:off x="2411760" y="1383159"/>
            <a:ext cx="4176464" cy="461665"/>
          </a:xfrm>
          <a:prstGeom prst="rect">
            <a:avLst/>
          </a:prstGeom>
          <a:noFill/>
        </p:spPr>
        <p:txBody>
          <a:bodyPr wrap="square" rtlCol="0">
            <a:spAutoFit/>
          </a:bodyPr>
          <a:lstStyle/>
          <a:p>
            <a:pPr algn="ctr"/>
            <a:r>
              <a:rPr lang="en-US" sz="2400" b="1" dirty="0" smtClean="0">
                <a:solidFill>
                  <a:schemeClr val="bg1"/>
                </a:solidFill>
              </a:rPr>
              <a:t>Goldstone</a:t>
            </a:r>
            <a:endParaRPr lang="en-IN" sz="2400" b="1" dirty="0">
              <a:solidFill>
                <a:schemeClr val="bg1"/>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www.infiniteunknown.net/wp-content/uploads/2010/07/earth_and_moon.jpg"/>
          <p:cNvPicPr>
            <a:picLocks noChangeAspect="1" noChangeArrowheads="1"/>
          </p:cNvPicPr>
          <p:nvPr/>
        </p:nvPicPr>
        <p:blipFill>
          <a:blip r:embed="rId2" cstate="print"/>
          <a:srcRect/>
          <a:stretch>
            <a:fillRect/>
          </a:stretch>
        </p:blipFill>
        <p:spPr bwMode="auto">
          <a:xfrm>
            <a:off x="1" y="0"/>
            <a:ext cx="9143999" cy="6858000"/>
          </a:xfrm>
          <a:prstGeom prst="rect">
            <a:avLst/>
          </a:prstGeom>
          <a:noFill/>
        </p:spPr>
      </p:pic>
      <p:sp>
        <p:nvSpPr>
          <p:cNvPr id="5" name="Title 3"/>
          <p:cNvSpPr txBox="1">
            <a:spLocks/>
          </p:cNvSpPr>
          <p:nvPr/>
        </p:nvSpPr>
        <p:spPr>
          <a:xfrm>
            <a:off x="4572000" y="4941168"/>
            <a:ext cx="3742184" cy="864096"/>
          </a:xfrm>
          <a:prstGeom prst="rect">
            <a:avLst/>
          </a:prstGeom>
        </p:spPr>
        <p:style>
          <a:lnRef idx="3">
            <a:schemeClr val="lt1"/>
          </a:lnRef>
          <a:fillRef idx="1">
            <a:schemeClr val="dk1"/>
          </a:fillRef>
          <a:effectRef idx="1">
            <a:schemeClr val="dk1"/>
          </a:effectRef>
          <a:fontRef idx="minor">
            <a:schemeClr val="lt1"/>
          </a:fontRef>
        </p:style>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bg1"/>
                </a:solidFill>
                <a:effectLst/>
                <a:uLnTx/>
                <a:uFillTx/>
                <a:latin typeface="+mj-lt"/>
                <a:ea typeface="+mj-ea"/>
                <a:cs typeface="+mj-cs"/>
              </a:rPr>
              <a:t>Connect</a:t>
            </a:r>
            <a:endParaRPr kumimoji="0" lang="en-IN" sz="44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TextBox 3"/>
          <p:cNvSpPr txBox="1"/>
          <p:nvPr/>
        </p:nvSpPr>
        <p:spPr>
          <a:xfrm>
            <a:off x="3203848" y="332656"/>
            <a:ext cx="2880320" cy="523220"/>
          </a:xfrm>
          <a:prstGeom prst="rect">
            <a:avLst/>
          </a:prstGeom>
          <a:noFill/>
        </p:spPr>
        <p:txBody>
          <a:bodyPr wrap="square" rtlCol="0">
            <a:spAutoFit/>
          </a:bodyPr>
          <a:lstStyle/>
          <a:p>
            <a:pPr algn="ctr"/>
            <a:r>
              <a:rPr lang="en-US" sz="2800" dirty="0" smtClean="0">
                <a:solidFill>
                  <a:schemeClr val="bg1"/>
                </a:solidFill>
              </a:rPr>
              <a:t>Question 3</a:t>
            </a:r>
            <a:endParaRPr lang="en-IN" sz="2800" dirty="0">
              <a:solidFill>
                <a:schemeClr val="bg1"/>
              </a:solidFill>
            </a:endParaRPr>
          </a:p>
        </p:txBody>
      </p:sp>
      <p:sp>
        <p:nvSpPr>
          <p:cNvPr id="5" name="Rectangle 4"/>
          <p:cNvSpPr/>
          <p:nvPr/>
        </p:nvSpPr>
        <p:spPr>
          <a:xfrm>
            <a:off x="683568" y="1268760"/>
            <a:ext cx="7776864" cy="2062103"/>
          </a:xfrm>
          <a:prstGeom prst="rect">
            <a:avLst/>
          </a:prstGeom>
        </p:spPr>
        <p:txBody>
          <a:bodyPr wrap="square">
            <a:spAutoFit/>
          </a:bodyPr>
          <a:lstStyle/>
          <a:p>
            <a:pPr algn="just"/>
            <a:r>
              <a:rPr lang="en-IN" sz="3200" dirty="0" smtClean="0">
                <a:solidFill>
                  <a:schemeClr val="bg1"/>
                </a:solidFill>
              </a:rPr>
              <a:t>Site of a colony where poor radiation shielding has made mutants out of colonists, and some other things you may not remember.</a:t>
            </a:r>
            <a:endParaRPr lang="en-IN" sz="3200" dirty="0">
              <a:solidFill>
                <a:schemeClr val="bg1"/>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pic>
        <p:nvPicPr>
          <p:cNvPr id="4" name="Picture 1"/>
          <p:cNvPicPr>
            <a:picLocks noChangeAspect="1" noChangeArrowheads="1"/>
          </p:cNvPicPr>
          <p:nvPr/>
        </p:nvPicPr>
        <p:blipFill>
          <a:blip r:embed="rId3" cstate="print"/>
          <a:srcRect/>
          <a:stretch>
            <a:fillRect/>
          </a:stretch>
        </p:blipFill>
        <p:spPr bwMode="auto">
          <a:xfrm>
            <a:off x="2987824" y="4941168"/>
            <a:ext cx="1944216" cy="1716068"/>
          </a:xfrm>
          <a:prstGeom prst="rect">
            <a:avLst/>
          </a:prstGeom>
          <a:noFill/>
          <a:ln w="9525">
            <a:noFill/>
            <a:miter lim="800000"/>
            <a:headEnd/>
            <a:tailEnd/>
          </a:ln>
        </p:spPr>
      </p:pic>
      <p:pic>
        <p:nvPicPr>
          <p:cNvPr id="5" name="Picture 3"/>
          <p:cNvPicPr>
            <a:picLocks noChangeAspect="1" noChangeArrowheads="1"/>
          </p:cNvPicPr>
          <p:nvPr/>
        </p:nvPicPr>
        <p:blipFill>
          <a:blip r:embed="rId4" cstate="print"/>
          <a:srcRect/>
          <a:stretch>
            <a:fillRect/>
          </a:stretch>
        </p:blipFill>
        <p:spPr bwMode="auto">
          <a:xfrm>
            <a:off x="5508104" y="332656"/>
            <a:ext cx="3635896" cy="5328592"/>
          </a:xfrm>
          <a:prstGeom prst="rect">
            <a:avLst/>
          </a:prstGeom>
          <a:noFill/>
          <a:ln w="9525">
            <a:noFill/>
            <a:miter lim="800000"/>
            <a:headEnd/>
            <a:tailEnd/>
          </a:ln>
        </p:spPr>
      </p:pic>
      <p:pic>
        <p:nvPicPr>
          <p:cNvPr id="6" name="Picture 4"/>
          <p:cNvPicPr>
            <a:picLocks noChangeAspect="1" noChangeArrowheads="1"/>
          </p:cNvPicPr>
          <p:nvPr/>
        </p:nvPicPr>
        <p:blipFill>
          <a:blip r:embed="rId5" cstate="print"/>
          <a:srcRect/>
          <a:stretch>
            <a:fillRect/>
          </a:stretch>
        </p:blipFill>
        <p:spPr bwMode="auto">
          <a:xfrm>
            <a:off x="0" y="1052736"/>
            <a:ext cx="4759227" cy="35283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endParaRPr lang="en-IN" sz="2800" dirty="0">
              <a:solidFill>
                <a:schemeClr val="bg1"/>
              </a:solidFill>
            </a:endParaRPr>
          </a:p>
        </p:txBody>
      </p:sp>
      <p:sp>
        <p:nvSpPr>
          <p:cNvPr id="4" name="Rectangle 3"/>
          <p:cNvSpPr/>
          <p:nvPr/>
        </p:nvSpPr>
        <p:spPr>
          <a:xfrm>
            <a:off x="4355976" y="2852936"/>
            <a:ext cx="728084" cy="369332"/>
          </a:xfrm>
          <a:prstGeom prst="rect">
            <a:avLst/>
          </a:prstGeom>
        </p:spPr>
        <p:txBody>
          <a:bodyPr wrap="none">
            <a:spAutoFit/>
          </a:bodyPr>
          <a:lstStyle/>
          <a:p>
            <a:r>
              <a:rPr lang="en-US" dirty="0" smtClean="0">
                <a:solidFill>
                  <a:schemeClr val="bg1"/>
                </a:solidFill>
              </a:rPr>
              <a:t>Video</a:t>
            </a:r>
            <a:endParaRPr lang="en-IN" dirty="0">
              <a:solidFill>
                <a:schemeClr val="bg1"/>
              </a:solidFil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a:stretch>
            <a:fillRect/>
          </a:stretch>
        </p:blipFill>
        <p:spPr bwMode="auto">
          <a:xfrm>
            <a:off x="0" y="1"/>
            <a:ext cx="9144000" cy="6885384"/>
          </a:xfrm>
          <a:prstGeom prst="rect">
            <a:avLst/>
          </a:prstGeom>
          <a:noFill/>
          <a:ln w="9525">
            <a:noFill/>
            <a:miter lim="800000"/>
            <a:headEnd/>
            <a:tailEnd/>
          </a:ln>
        </p:spPr>
      </p:pic>
      <p:pic>
        <p:nvPicPr>
          <p:cNvPr id="4" name="Picture 5"/>
          <p:cNvPicPr>
            <a:picLocks noChangeAspect="1" noChangeArrowheads="1"/>
          </p:cNvPicPr>
          <p:nvPr/>
        </p:nvPicPr>
        <p:blipFill>
          <a:blip r:embed="rId4" cstate="print"/>
          <a:srcRect/>
          <a:stretch>
            <a:fillRect/>
          </a:stretch>
        </p:blipFill>
        <p:spPr bwMode="auto">
          <a:xfrm>
            <a:off x="323528" y="1412776"/>
            <a:ext cx="5724128" cy="3501008"/>
          </a:xfrm>
          <a:prstGeom prst="rect">
            <a:avLst/>
          </a:prstGeom>
          <a:noFill/>
          <a:ln w="9525">
            <a:noFill/>
            <a:miter lim="800000"/>
            <a:headEnd/>
            <a:tailEnd/>
          </a:ln>
        </p:spPr>
      </p:pic>
      <p:pic>
        <p:nvPicPr>
          <p:cNvPr id="5" name="Picture 7" descr="http://www11.onrpg.com/wp-content/uploads/2013/07/ChangE.jpg"/>
          <p:cNvPicPr>
            <a:picLocks noChangeAspect="1" noChangeArrowheads="1"/>
          </p:cNvPicPr>
          <p:nvPr/>
        </p:nvPicPr>
        <p:blipFill>
          <a:blip r:embed="rId5" cstate="print"/>
          <a:srcRect/>
          <a:stretch>
            <a:fillRect/>
          </a:stretch>
        </p:blipFill>
        <p:spPr bwMode="auto">
          <a:xfrm>
            <a:off x="6191672" y="1268760"/>
            <a:ext cx="2700808" cy="3896034"/>
          </a:xfrm>
          <a:prstGeom prst="rect">
            <a:avLst/>
          </a:prstGeo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pic>
        <p:nvPicPr>
          <p:cNvPr id="4" name="Picture 3" descr="http://www.transformers-universe.com/content/images/Imagemaps/BW2Moon_Map.jpg"/>
          <p:cNvPicPr>
            <a:picLocks noChangeAspect="1" noChangeArrowheads="1"/>
          </p:cNvPicPr>
          <p:nvPr/>
        </p:nvPicPr>
        <p:blipFill>
          <a:blip r:embed="rId3" cstate="print"/>
          <a:srcRect/>
          <a:stretch>
            <a:fillRect/>
          </a:stretch>
        </p:blipFill>
        <p:spPr bwMode="auto">
          <a:xfrm>
            <a:off x="2483768" y="1268760"/>
            <a:ext cx="3914800" cy="3914800"/>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4" name="TextBox 3"/>
          <p:cNvSpPr txBox="1"/>
          <p:nvPr/>
        </p:nvSpPr>
        <p:spPr>
          <a:xfrm>
            <a:off x="3347864" y="1340768"/>
            <a:ext cx="2448272" cy="461665"/>
          </a:xfrm>
          <a:prstGeom prst="rect">
            <a:avLst/>
          </a:prstGeom>
          <a:noFill/>
        </p:spPr>
        <p:txBody>
          <a:bodyPr wrap="square" rtlCol="0">
            <a:spAutoFit/>
          </a:bodyPr>
          <a:lstStyle/>
          <a:p>
            <a:pPr algn="ctr"/>
            <a:r>
              <a:rPr lang="en-US" sz="2400" dirty="0" smtClean="0">
                <a:solidFill>
                  <a:schemeClr val="bg1"/>
                </a:solidFill>
              </a:rPr>
              <a:t>(Next Slide)</a:t>
            </a:r>
            <a:endParaRPr lang="en-IN" sz="2400" dirty="0">
              <a:solidFill>
                <a:schemeClr val="bg1"/>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ambrish\Desktop\1.jpg"/>
          <p:cNvPicPr>
            <a:picLocks noChangeAspect="1" noChangeArrowheads="1"/>
          </p:cNvPicPr>
          <p:nvPr/>
        </p:nvPicPr>
        <p:blipFill>
          <a:blip r:embed="rId2" cstate="print"/>
          <a:srcRect/>
          <a:stretch>
            <a:fillRect/>
          </a:stretch>
        </p:blipFill>
        <p:spPr bwMode="auto">
          <a:xfrm>
            <a:off x="0" y="0"/>
            <a:ext cx="9144000" cy="6857999"/>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mbrish\Desktop\2.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TextBox 3"/>
          <p:cNvSpPr txBox="1"/>
          <p:nvPr/>
        </p:nvSpPr>
        <p:spPr>
          <a:xfrm>
            <a:off x="3203848"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5" name="Rectangle 4"/>
          <p:cNvSpPr/>
          <p:nvPr/>
        </p:nvSpPr>
        <p:spPr>
          <a:xfrm>
            <a:off x="1259632" y="1124744"/>
            <a:ext cx="6912768" cy="4524315"/>
          </a:xfrm>
          <a:prstGeom prst="rect">
            <a:avLst/>
          </a:prstGeom>
        </p:spPr>
        <p:txBody>
          <a:bodyPr wrap="square">
            <a:spAutoFit/>
          </a:bodyPr>
          <a:lstStyle/>
          <a:p>
            <a:pPr algn="just"/>
            <a:r>
              <a:rPr lang="en-IN" dirty="0" smtClean="0">
                <a:solidFill>
                  <a:schemeClr val="bg1"/>
                </a:solidFill>
              </a:rPr>
              <a:t>The American electronic music group Rabbit in the Moon</a:t>
            </a:r>
          </a:p>
          <a:p>
            <a:pPr algn="just"/>
            <a:endParaRPr lang="en-US" dirty="0" smtClean="0">
              <a:solidFill>
                <a:schemeClr val="bg1"/>
              </a:solidFill>
            </a:endParaRPr>
          </a:p>
          <a:p>
            <a:pPr algn="just"/>
            <a:r>
              <a:rPr lang="en-IN" dirty="0" smtClean="0">
                <a:solidFill>
                  <a:schemeClr val="bg1"/>
                </a:solidFill>
              </a:rPr>
              <a:t>The 1998-1999 Japanese-exclusive Transformers animated series </a:t>
            </a:r>
            <a:r>
              <a:rPr lang="en-IN" i="1" dirty="0" smtClean="0">
                <a:solidFill>
                  <a:schemeClr val="bg1"/>
                </a:solidFill>
              </a:rPr>
              <a:t>Beast Wars II</a:t>
            </a:r>
            <a:r>
              <a:rPr lang="en-IN" dirty="0" smtClean="0">
                <a:solidFill>
                  <a:schemeClr val="bg1"/>
                </a:solidFill>
              </a:rPr>
              <a:t> features Moon, a robotic rabbit who lives in the moon with Artemis.</a:t>
            </a:r>
          </a:p>
          <a:p>
            <a:pPr algn="just"/>
            <a:endParaRPr lang="en-US" dirty="0" smtClean="0">
              <a:solidFill>
                <a:schemeClr val="bg1"/>
              </a:solidFill>
            </a:endParaRPr>
          </a:p>
          <a:p>
            <a:pPr algn="just"/>
            <a:r>
              <a:rPr lang="en-IN" dirty="0" smtClean="0">
                <a:solidFill>
                  <a:schemeClr val="bg1"/>
                </a:solidFill>
              </a:rPr>
              <a:t>In the Dragon Ball episode "Boss Rabbit's Magic Touch”</a:t>
            </a:r>
            <a:r>
              <a:rPr lang="en-US" altLang="ja-JP" dirty="0" smtClean="0">
                <a:solidFill>
                  <a:schemeClr val="bg1"/>
                </a:solidFill>
              </a:rPr>
              <a:t>, </a:t>
            </a:r>
            <a:r>
              <a:rPr lang="en-IN" dirty="0" smtClean="0">
                <a:solidFill>
                  <a:schemeClr val="bg1"/>
                </a:solidFill>
              </a:rPr>
              <a:t>Goku exiles Monster Carrot and his henchmen to the moon, where they are shown pounding on rice cakes.</a:t>
            </a:r>
          </a:p>
          <a:p>
            <a:pPr algn="just"/>
            <a:endParaRPr lang="en-US" dirty="0" smtClean="0">
              <a:solidFill>
                <a:schemeClr val="bg1"/>
              </a:solidFill>
            </a:endParaRPr>
          </a:p>
          <a:p>
            <a:pPr algn="just"/>
            <a:r>
              <a:rPr lang="en-IN" dirty="0" err="1" smtClean="0">
                <a:solidFill>
                  <a:schemeClr val="bg1"/>
                </a:solidFill>
              </a:rPr>
              <a:t>Chang'e</a:t>
            </a:r>
            <a:r>
              <a:rPr lang="en-IN" dirty="0" smtClean="0">
                <a:solidFill>
                  <a:schemeClr val="bg1"/>
                </a:solidFill>
              </a:rPr>
              <a:t> and the Jade Rabbit/Moon Rabbit are featured as playable characters in the video game Smite, although the player does not assume direct control of the Jade Rabbit.</a:t>
            </a:r>
          </a:p>
          <a:p>
            <a:pPr algn="just"/>
            <a:endParaRPr lang="en-US" dirty="0" smtClean="0">
              <a:solidFill>
                <a:schemeClr val="bg1"/>
              </a:solidFill>
            </a:endParaRPr>
          </a:p>
          <a:p>
            <a:pPr algn="just"/>
            <a:r>
              <a:rPr lang="en-US" dirty="0" smtClean="0">
                <a:solidFill>
                  <a:schemeClr val="bg1"/>
                </a:solidFill>
              </a:rPr>
              <a:t>Batman comic : Batman Confidential #12 , Lovers and Madmen</a:t>
            </a:r>
            <a:endParaRPr lang="en-IN" dirty="0" smtClean="0">
              <a:solidFill>
                <a:schemeClr val="bg1"/>
              </a:solidFill>
            </a:endParaRPr>
          </a:p>
          <a:p>
            <a:pPr algn="just"/>
            <a:endParaRPr lang="en-IN" dirty="0">
              <a:solidFill>
                <a:schemeClr val="bg1"/>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www.infiniteunknown.net/wp-content/uploads/2010/07/earth_and_moon.jpg"/>
          <p:cNvPicPr>
            <a:picLocks noChangeAspect="1" noChangeArrowheads="1"/>
          </p:cNvPicPr>
          <p:nvPr/>
        </p:nvPicPr>
        <p:blipFill>
          <a:blip r:embed="rId2" cstate="print"/>
          <a:srcRect/>
          <a:stretch>
            <a:fillRect/>
          </a:stretch>
        </p:blipFill>
        <p:spPr bwMode="auto">
          <a:xfrm>
            <a:off x="1" y="0"/>
            <a:ext cx="9143999" cy="6858000"/>
          </a:xfrm>
          <a:prstGeom prst="rect">
            <a:avLst/>
          </a:prstGeom>
          <a:noFill/>
        </p:spPr>
      </p:pic>
      <p:sp>
        <p:nvSpPr>
          <p:cNvPr id="5" name="Title 3"/>
          <p:cNvSpPr txBox="1">
            <a:spLocks/>
          </p:cNvSpPr>
          <p:nvPr/>
        </p:nvSpPr>
        <p:spPr>
          <a:xfrm>
            <a:off x="4572000" y="5157192"/>
            <a:ext cx="3742184" cy="1296144"/>
          </a:xfrm>
          <a:prstGeom prst="rect">
            <a:avLst/>
          </a:prstGeom>
        </p:spPr>
        <p:style>
          <a:lnRef idx="3">
            <a:schemeClr val="lt1"/>
          </a:lnRef>
          <a:fillRef idx="1">
            <a:schemeClr val="dk1"/>
          </a:fillRef>
          <a:effectRef idx="1">
            <a:schemeClr val="dk1"/>
          </a:effectRef>
          <a:fontRef idx="minor">
            <a:schemeClr val="lt1"/>
          </a:fontRef>
        </p:style>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600" dirty="0" smtClean="0">
                <a:solidFill>
                  <a:schemeClr val="bg1"/>
                </a:solidFill>
                <a:latin typeface="+mj-lt"/>
                <a:ea typeface="+mj-ea"/>
                <a:cs typeface="+mj-cs"/>
              </a:rPr>
              <a:t>Some Astronomers Some Astronomy</a:t>
            </a:r>
            <a:endParaRPr kumimoji="0" lang="en-IN" sz="36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 24 </a:t>
            </a:r>
            <a:endParaRPr lang="en-IN" sz="2800" dirty="0">
              <a:solidFill>
                <a:schemeClr val="bg1"/>
              </a:solidFill>
            </a:endParaRPr>
          </a:p>
        </p:txBody>
      </p:sp>
      <p:sp>
        <p:nvSpPr>
          <p:cNvPr id="4" name="Title 1"/>
          <p:cNvSpPr txBox="1">
            <a:spLocks/>
          </p:cNvSpPr>
          <p:nvPr/>
        </p:nvSpPr>
        <p:spPr>
          <a:xfrm>
            <a:off x="395536" y="845840"/>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IN" sz="4400" b="0"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5" name="Content Placeholder 2"/>
          <p:cNvSpPr txBox="1">
            <a:spLocks/>
          </p:cNvSpPr>
          <p:nvPr/>
        </p:nvSpPr>
        <p:spPr>
          <a:xfrm>
            <a:off x="467544" y="1268760"/>
            <a:ext cx="8229600" cy="4525963"/>
          </a:xfrm>
          <a:prstGeom prst="rect">
            <a:avLst/>
          </a:prstGeom>
        </p:spPr>
        <p:txBody>
          <a:bodyPr>
            <a:norm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2400" b="0" i="0" u="none" strike="noStrike" kern="1200" cap="none" spc="0" normalizeH="0" baseline="0" noProof="0" dirty="0" smtClean="0">
                <a:ln>
                  <a:noFill/>
                </a:ln>
                <a:solidFill>
                  <a:schemeClr val="bg1"/>
                </a:solidFill>
                <a:effectLst/>
                <a:uLnTx/>
                <a:uFillTx/>
                <a:latin typeface="+mn-lt"/>
                <a:ea typeface="+mn-ea"/>
                <a:cs typeface="+mn-cs"/>
              </a:rPr>
              <a:t>X : Among the large headlines concerning Apollo this morning, there's one asking that you watch for a lovely girl with a big rabbit. An ancient legend says a beautiful Chinese girl called Chang-o has been living there for 4000 years. It seems she was banished to the Moon because she stole the pill of immortality from her husband. You might also look for her companion, a large Chinese rabbit, who is easy to spot since he is always standing on his hind feet in the shade of a cinnamon tree. The name of the rabbit is not reported.</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2400" b="0" i="0" u="none" strike="noStrike" kern="1200" cap="none" spc="0" normalizeH="0" baseline="0" noProof="0" dirty="0" smtClean="0">
                <a:ln>
                  <a:noFill/>
                </a:ln>
                <a:solidFill>
                  <a:schemeClr val="bg1"/>
                </a:solidFill>
                <a:effectLst/>
                <a:uLnTx/>
                <a:uFillTx/>
                <a:latin typeface="+mn-lt"/>
                <a:ea typeface="+mn-ea"/>
                <a:cs typeface="+mn-cs"/>
              </a:rPr>
              <a:t>Y: Okay. We'll keep a close eye out for the bunny girl.</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smtClean="0">
                <a:solidFill>
                  <a:schemeClr val="bg1"/>
                </a:solidFill>
              </a:rPr>
              <a:t>Id X and Y</a:t>
            </a:r>
            <a:endParaRPr kumimoji="0" lang="en-IN" sz="2400" b="0"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2400" b="0" i="0" u="none" strike="noStrike" kern="1200" cap="none" spc="0" normalizeH="0" baseline="0" noProof="0" dirty="0" smtClean="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TextBox 3"/>
          <p:cNvSpPr txBox="1"/>
          <p:nvPr/>
        </p:nvSpPr>
        <p:spPr>
          <a:xfrm>
            <a:off x="3203848" y="332656"/>
            <a:ext cx="2880320" cy="523220"/>
          </a:xfrm>
          <a:prstGeom prst="rect">
            <a:avLst/>
          </a:prstGeom>
          <a:noFill/>
        </p:spPr>
        <p:txBody>
          <a:bodyPr wrap="square" rtlCol="0">
            <a:spAutoFit/>
          </a:bodyPr>
          <a:lstStyle/>
          <a:p>
            <a:pPr algn="ctr"/>
            <a:r>
              <a:rPr lang="en-US" sz="2800" dirty="0" smtClean="0">
                <a:solidFill>
                  <a:schemeClr val="bg1"/>
                </a:solidFill>
              </a:rPr>
              <a:t>Question 4</a:t>
            </a:r>
            <a:endParaRPr lang="en-IN" sz="2800" dirty="0">
              <a:solidFill>
                <a:schemeClr val="bg1"/>
              </a:solidFill>
            </a:endParaRPr>
          </a:p>
        </p:txBody>
      </p:sp>
      <p:sp>
        <p:nvSpPr>
          <p:cNvPr id="5" name="Rectangle 4"/>
          <p:cNvSpPr/>
          <p:nvPr/>
        </p:nvSpPr>
        <p:spPr>
          <a:xfrm>
            <a:off x="827584" y="1412776"/>
            <a:ext cx="7560840" cy="1569660"/>
          </a:xfrm>
          <a:prstGeom prst="rect">
            <a:avLst/>
          </a:prstGeom>
        </p:spPr>
        <p:txBody>
          <a:bodyPr wrap="square">
            <a:spAutoFit/>
          </a:bodyPr>
          <a:lstStyle/>
          <a:p>
            <a:pPr algn="just"/>
            <a:r>
              <a:rPr lang="en-IN" sz="3200" dirty="0" smtClean="0">
                <a:solidFill>
                  <a:schemeClr val="bg1"/>
                </a:solidFill>
              </a:rPr>
              <a:t>A planet of people who design and build other planets, and a computer to answer the ultimate question.</a:t>
            </a:r>
            <a:endParaRPr lang="en-IN" sz="3200" dirty="0">
              <a:solidFill>
                <a:schemeClr val="bg1"/>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4" name="TextBox 3"/>
          <p:cNvSpPr txBox="1"/>
          <p:nvPr/>
        </p:nvSpPr>
        <p:spPr>
          <a:xfrm>
            <a:off x="2771800" y="1772816"/>
            <a:ext cx="3035126" cy="830997"/>
          </a:xfrm>
          <a:prstGeom prst="rect">
            <a:avLst/>
          </a:prstGeom>
          <a:noFill/>
        </p:spPr>
        <p:txBody>
          <a:bodyPr wrap="none" rtlCol="0">
            <a:spAutoFit/>
          </a:bodyPr>
          <a:lstStyle/>
          <a:p>
            <a:pPr algn="ctr"/>
            <a:r>
              <a:rPr lang="en-US" sz="2400" dirty="0" smtClean="0">
                <a:solidFill>
                  <a:schemeClr val="bg1"/>
                </a:solidFill>
              </a:rPr>
              <a:t>X - </a:t>
            </a:r>
            <a:r>
              <a:rPr lang="en-IN" sz="2400" u="sng" dirty="0" smtClean="0">
                <a:solidFill>
                  <a:schemeClr val="bg1"/>
                </a:solidFill>
              </a:rPr>
              <a:t>Houston</a:t>
            </a:r>
            <a:endParaRPr lang="en-IN" sz="2400" dirty="0" smtClean="0">
              <a:solidFill>
                <a:schemeClr val="bg1"/>
              </a:solidFill>
            </a:endParaRPr>
          </a:p>
          <a:p>
            <a:pPr algn="ctr"/>
            <a:r>
              <a:rPr lang="en-US" sz="2400" dirty="0" smtClean="0">
                <a:solidFill>
                  <a:schemeClr val="bg1"/>
                </a:solidFill>
              </a:rPr>
              <a:t>Y - </a:t>
            </a:r>
            <a:r>
              <a:rPr lang="en-IN" sz="2400" u="sng" dirty="0">
                <a:solidFill>
                  <a:schemeClr val="bg1"/>
                </a:solidFill>
              </a:rPr>
              <a:t>Edwin "Buzz" </a:t>
            </a:r>
            <a:r>
              <a:rPr lang="en-IN" sz="2400" u="sng" dirty="0" err="1">
                <a:solidFill>
                  <a:schemeClr val="bg1"/>
                </a:solidFill>
              </a:rPr>
              <a:t>Aldrin</a:t>
            </a:r>
            <a:endParaRPr lang="en-IN" sz="2400" dirty="0">
              <a:solidFill>
                <a:schemeClr val="bg1"/>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 21</a:t>
            </a:r>
            <a:endParaRPr lang="en-IN" sz="2800" dirty="0">
              <a:solidFill>
                <a:schemeClr val="bg1"/>
              </a:solidFill>
            </a:endParaRPr>
          </a:p>
        </p:txBody>
      </p:sp>
      <p:sp>
        <p:nvSpPr>
          <p:cNvPr id="4" name="Content Placeholder 2"/>
          <p:cNvSpPr txBox="1">
            <a:spLocks/>
          </p:cNvSpPr>
          <p:nvPr/>
        </p:nvSpPr>
        <p:spPr>
          <a:xfrm>
            <a:off x="467544" y="1196752"/>
            <a:ext cx="8229600" cy="4525963"/>
          </a:xfrm>
          <a:prstGeom prst="rect">
            <a:avLst/>
          </a:prstGeom>
        </p:spPr>
        <p:txBody>
          <a:bodyPr>
            <a:normAutofit fontScale="85000" lnSpcReduction="20000"/>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X was an American astrophysicist who, with William A. Fowler, won the 1983 Nobel Prize for Physics for key discoveries that led to the currently accepted theory on the later evolutionary stages of massive stars.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Y also won the Nobel Prize for Physics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Y was elected a Fellow of the Royal Society early in his career (1924) and knighted in 1929.</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In 1941 he was awarded the Franklin Medal. He was also awarded the Lenin Peace Prize in 1957.</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X was the nephew of Y.</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X and Y?</a:t>
            </a:r>
            <a:endParaRPr kumimoji="0" lang="en-IN" sz="32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4" name="Rectangle 3"/>
          <p:cNvSpPr/>
          <p:nvPr/>
        </p:nvSpPr>
        <p:spPr>
          <a:xfrm>
            <a:off x="2195736" y="908720"/>
            <a:ext cx="4390433" cy="830997"/>
          </a:xfrm>
          <a:prstGeom prst="rect">
            <a:avLst/>
          </a:prstGeom>
        </p:spPr>
        <p:txBody>
          <a:bodyPr wrap="none">
            <a:spAutoFit/>
          </a:bodyPr>
          <a:lstStyle/>
          <a:p>
            <a:pPr algn="ctr"/>
            <a:r>
              <a:rPr lang="en-IN" sz="2400" dirty="0" smtClean="0">
                <a:solidFill>
                  <a:schemeClr val="bg1"/>
                </a:solidFill>
              </a:rPr>
              <a:t>X - </a:t>
            </a:r>
            <a:r>
              <a:rPr lang="en-IN" sz="2400" dirty="0" err="1" smtClean="0">
                <a:solidFill>
                  <a:schemeClr val="bg1"/>
                </a:solidFill>
              </a:rPr>
              <a:t>Subrahmanyan</a:t>
            </a:r>
            <a:r>
              <a:rPr lang="en-IN" sz="2400" dirty="0" smtClean="0">
                <a:solidFill>
                  <a:schemeClr val="bg1"/>
                </a:solidFill>
              </a:rPr>
              <a:t> Chandrasekhar</a:t>
            </a:r>
          </a:p>
          <a:p>
            <a:pPr algn="ctr"/>
            <a:r>
              <a:rPr lang="en-US" sz="2400" dirty="0" smtClean="0">
                <a:solidFill>
                  <a:schemeClr val="bg1"/>
                </a:solidFill>
              </a:rPr>
              <a:t>Y - C. V. Raman</a:t>
            </a:r>
            <a:endParaRPr lang="en-IN" sz="2400" dirty="0">
              <a:solidFill>
                <a:schemeClr val="bg1"/>
              </a:solidFill>
            </a:endParaRPr>
          </a:p>
        </p:txBody>
      </p:sp>
      <p:pic>
        <p:nvPicPr>
          <p:cNvPr id="45058" name="Picture 2" descr="http://upload.wikimedia.org/wikipedia/en/3/3a/ChandraNobel.png"/>
          <p:cNvPicPr>
            <a:picLocks noChangeAspect="1" noChangeArrowheads="1"/>
          </p:cNvPicPr>
          <p:nvPr/>
        </p:nvPicPr>
        <p:blipFill>
          <a:blip r:embed="rId3" cstate="print"/>
          <a:srcRect/>
          <a:stretch>
            <a:fillRect/>
          </a:stretch>
        </p:blipFill>
        <p:spPr bwMode="auto">
          <a:xfrm>
            <a:off x="1619672" y="1844824"/>
            <a:ext cx="2448272" cy="3350737"/>
          </a:xfrm>
          <a:prstGeom prst="rect">
            <a:avLst/>
          </a:prstGeom>
          <a:noFill/>
        </p:spPr>
      </p:pic>
      <p:pic>
        <p:nvPicPr>
          <p:cNvPr id="45060" name="Picture 4" descr="http://e.rzepka.free.fr/raman/images/032_cv_raman.png"/>
          <p:cNvPicPr>
            <a:picLocks noChangeAspect="1" noChangeArrowheads="1"/>
          </p:cNvPicPr>
          <p:nvPr/>
        </p:nvPicPr>
        <p:blipFill>
          <a:blip r:embed="rId4" cstate="print"/>
          <a:srcRect/>
          <a:stretch>
            <a:fillRect/>
          </a:stretch>
        </p:blipFill>
        <p:spPr bwMode="auto">
          <a:xfrm>
            <a:off x="5004048" y="1833744"/>
            <a:ext cx="2376264" cy="3323447"/>
          </a:xfrm>
          <a:prstGeom prst="rect">
            <a:avLst/>
          </a:prstGeom>
          <a:noFill/>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954107"/>
          </a:xfrm>
          <a:prstGeom prst="rect">
            <a:avLst/>
          </a:prstGeom>
          <a:noFill/>
        </p:spPr>
        <p:txBody>
          <a:bodyPr wrap="square" rtlCol="0">
            <a:spAutoFit/>
          </a:bodyPr>
          <a:lstStyle/>
          <a:p>
            <a:pPr algn="ctr"/>
            <a:r>
              <a:rPr lang="en-US" sz="2800" dirty="0" smtClean="0">
                <a:solidFill>
                  <a:schemeClr val="bg1"/>
                </a:solidFill>
              </a:rPr>
              <a:t>Question 7.</a:t>
            </a:r>
          </a:p>
          <a:p>
            <a:pPr algn="ctr"/>
            <a:r>
              <a:rPr lang="en-US" sz="2800" dirty="0" smtClean="0">
                <a:solidFill>
                  <a:schemeClr val="bg1"/>
                </a:solidFill>
              </a:rPr>
              <a:t>Garage </a:t>
            </a:r>
            <a:endParaRPr lang="en-IN" sz="2800" dirty="0">
              <a:solidFill>
                <a:schemeClr val="bg1"/>
              </a:solidFill>
            </a:endParaRPr>
          </a:p>
        </p:txBody>
      </p:sp>
      <p:sp>
        <p:nvSpPr>
          <p:cNvPr id="4" name="Content Placeholder 2"/>
          <p:cNvSpPr txBox="1">
            <a:spLocks/>
          </p:cNvSpPr>
          <p:nvPr/>
        </p:nvSpPr>
        <p:spPr>
          <a:xfrm>
            <a:off x="0" y="980728"/>
            <a:ext cx="8712968" cy="4525963"/>
          </a:xfrm>
          <a:prstGeom prst="rect">
            <a:avLst/>
          </a:prstGeom>
        </p:spPr>
        <p:txBody>
          <a:bodyPr>
            <a:no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600" b="0" i="0" u="none" strike="noStrike" kern="1200" cap="none" spc="0" normalizeH="0" baseline="0" noProof="0" dirty="0" smtClean="0">
                <a:ln>
                  <a:noFill/>
                </a:ln>
                <a:solidFill>
                  <a:schemeClr val="bg1"/>
                </a:solidFill>
                <a:effectLst/>
                <a:uLnTx/>
                <a:uFillTx/>
                <a:latin typeface="+mn-lt"/>
                <a:ea typeface="+mn-ea"/>
                <a:cs typeface="+mn-cs"/>
              </a:rPr>
              <a:t>X is a rock song from the band Y.</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1600" b="0" i="0" u="none" strike="noStrike" kern="1200" cap="none" spc="0" normalizeH="0" baseline="0" noProof="0" dirty="0" smtClean="0">
                <a:ln>
                  <a:noFill/>
                </a:ln>
                <a:solidFill>
                  <a:schemeClr val="bg1"/>
                </a:solidFill>
                <a:effectLst/>
                <a:uLnTx/>
                <a:uFillTx/>
                <a:latin typeface="+mn-lt"/>
                <a:ea typeface="+mn-ea"/>
                <a:cs typeface="+mn-cs"/>
              </a:rPr>
              <a:t>The song's lyrics are selected verses from a poem by Sandy Pearlman, the band's producer and mastermind behind their image, called "The Soft Doctrines of </a:t>
            </a:r>
            <a:r>
              <a:rPr kumimoji="0" lang="en-IN" sz="1600" b="0" i="0" u="none" strike="noStrike" kern="1200" cap="none" spc="0" normalizeH="0" baseline="0" noProof="0" dirty="0" err="1" smtClean="0">
                <a:ln>
                  <a:noFill/>
                </a:ln>
                <a:solidFill>
                  <a:schemeClr val="bg1"/>
                </a:solidFill>
                <a:effectLst/>
                <a:uLnTx/>
                <a:uFillTx/>
                <a:latin typeface="+mn-lt"/>
                <a:ea typeface="+mn-ea"/>
                <a:cs typeface="+mn-cs"/>
              </a:rPr>
              <a:t>Immaginos</a:t>
            </a:r>
            <a:r>
              <a:rPr kumimoji="0" lang="en-IN" sz="1600" b="0" i="0" u="none" strike="noStrike" kern="1200" cap="none" spc="0" normalizeH="0" baseline="0" noProof="0" dirty="0" smtClean="0">
                <a:ln>
                  <a:noFill/>
                </a:ln>
                <a:solidFill>
                  <a:schemeClr val="bg1"/>
                </a:solidFill>
                <a:effectLst/>
                <a:uLnTx/>
                <a:uFillTx/>
                <a:latin typeface="+mn-lt"/>
                <a:ea typeface="+mn-ea"/>
                <a:cs typeface="+mn-cs"/>
              </a:rPr>
              <a:t>".</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1600" b="0" i="0" u="none" strike="noStrike" kern="1200" cap="none" spc="0" normalizeH="0" baseline="0" noProof="0" dirty="0" smtClean="0">
                <a:ln>
                  <a:noFill/>
                </a:ln>
                <a:solidFill>
                  <a:schemeClr val="bg1"/>
                </a:solidFill>
                <a:effectLst/>
                <a:uLnTx/>
                <a:uFillTx/>
                <a:latin typeface="+mn-lt"/>
                <a:ea typeface="+mn-ea"/>
                <a:cs typeface="+mn-cs"/>
              </a:rPr>
              <a:t> </a:t>
            </a:r>
            <a:r>
              <a:rPr kumimoji="0" lang="en-IN" sz="1600" b="0" i="0" u="none" strike="noStrike" kern="1200" cap="none" spc="0" normalizeH="0" baseline="0" noProof="0" dirty="0" err="1" smtClean="0">
                <a:ln>
                  <a:noFill/>
                </a:ln>
                <a:solidFill>
                  <a:schemeClr val="bg1"/>
                </a:solidFill>
                <a:effectLst/>
                <a:uLnTx/>
                <a:uFillTx/>
                <a:latin typeface="+mn-lt"/>
                <a:ea typeface="+mn-ea"/>
                <a:cs typeface="+mn-cs"/>
              </a:rPr>
              <a:t>Longtime</a:t>
            </a:r>
            <a:r>
              <a:rPr kumimoji="0" lang="en-IN" sz="1600" b="0" i="0" u="none" strike="noStrike" kern="1200" cap="none" spc="0" normalizeH="0" baseline="0" noProof="0" dirty="0" smtClean="0">
                <a:ln>
                  <a:noFill/>
                </a:ln>
                <a:solidFill>
                  <a:schemeClr val="bg1"/>
                </a:solidFill>
                <a:effectLst/>
                <a:uLnTx/>
                <a:uFillTx/>
                <a:latin typeface="+mn-lt"/>
                <a:ea typeface="+mn-ea"/>
                <a:cs typeface="+mn-cs"/>
              </a:rPr>
              <a:t> Y fan and author Stephen King recorded a spoken narration for the video, which is as follows: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1600" b="0" i="0" u="none" strike="noStrike" kern="1200" cap="none" spc="0" normalizeH="0" baseline="0" noProof="0" dirty="0" smtClean="0">
                <a:ln>
                  <a:noFill/>
                </a:ln>
                <a:solidFill>
                  <a:schemeClr val="bg1"/>
                </a:solidFill>
                <a:effectLst/>
                <a:uLnTx/>
                <a:uFillTx/>
                <a:latin typeface="+mn-lt"/>
                <a:ea typeface="+mn-ea"/>
                <a:cs typeface="+mn-cs"/>
              </a:rPr>
              <a:t>"</a:t>
            </a:r>
            <a:r>
              <a:rPr kumimoji="0" lang="en-IN" sz="1600" b="0" i="0" u="none" strike="noStrike" kern="1200" cap="none" spc="0" normalizeH="0" baseline="0" noProof="0" dirty="0" err="1" smtClean="0">
                <a:ln>
                  <a:noFill/>
                </a:ln>
                <a:solidFill>
                  <a:schemeClr val="bg1"/>
                </a:solidFill>
                <a:effectLst/>
                <a:uLnTx/>
                <a:uFillTx/>
                <a:latin typeface="+mn-lt"/>
                <a:ea typeface="+mn-ea"/>
                <a:cs typeface="+mn-cs"/>
              </a:rPr>
              <a:t>Imaginos</a:t>
            </a:r>
            <a:r>
              <a:rPr kumimoji="0" lang="en-IN" sz="1600" b="0" i="0" u="none" strike="noStrike" kern="1200" cap="none" spc="0" normalizeH="0" baseline="0" noProof="0" dirty="0" smtClean="0">
                <a:ln>
                  <a:noFill/>
                </a:ln>
                <a:solidFill>
                  <a:schemeClr val="bg1"/>
                </a:solidFill>
                <a:effectLst/>
                <a:uLnTx/>
                <a:uFillTx/>
                <a:latin typeface="+mn-lt"/>
                <a:ea typeface="+mn-ea"/>
                <a:cs typeface="+mn-cs"/>
              </a:rPr>
              <a:t> - A bedtime story for the children of the damned. From a dream world, paralleling our earth in time and space, the invisible ones have sent an agent who will dream the dream of history. With limitless power he becomes the greatest actor of the 19th century. Taking on many ingenious disguises, he places himself at pivotal junctures in history, continually altering its course and testing our ability to respond to the challenge of evil. His name is '</a:t>
            </a:r>
            <a:r>
              <a:rPr kumimoji="0" lang="en-IN" sz="1600" b="0" i="0" u="none" strike="noStrike" kern="1200" cap="none" spc="0" normalizeH="0" baseline="0" noProof="0" dirty="0" err="1" smtClean="0">
                <a:ln>
                  <a:noFill/>
                </a:ln>
                <a:solidFill>
                  <a:schemeClr val="bg1"/>
                </a:solidFill>
                <a:effectLst/>
                <a:uLnTx/>
                <a:uFillTx/>
                <a:latin typeface="+mn-lt"/>
                <a:ea typeface="+mn-ea"/>
                <a:cs typeface="+mn-cs"/>
              </a:rPr>
              <a:t>Imaginos</a:t>
            </a:r>
            <a:r>
              <a:rPr kumimoji="0" lang="en-IN" sz="1600" b="0" i="0" u="none" strike="noStrike" kern="1200" cap="none" spc="0" normalizeH="0" baseline="0" noProof="0" dirty="0" smtClean="0">
                <a:ln>
                  <a:noFill/>
                </a:ln>
                <a:solidFill>
                  <a:schemeClr val="bg1"/>
                </a:solidFill>
                <a:effectLst/>
                <a:uLnTx/>
                <a:uFillTx/>
                <a:latin typeface="+mn-lt"/>
                <a:ea typeface="+mn-ea"/>
                <a:cs typeface="+mn-cs"/>
              </a:rPr>
              <a:t>'“.</a:t>
            </a:r>
            <a:endParaRPr kumimoji="0" lang="en-US" sz="1600" b="0"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1600" b="0" i="0" u="none" strike="noStrike" kern="1200" cap="none" spc="0" normalizeH="0" baseline="0" noProof="0" dirty="0" smtClean="0">
                <a:ln>
                  <a:noFill/>
                </a:ln>
                <a:solidFill>
                  <a:schemeClr val="bg1"/>
                </a:solidFill>
                <a:effectLst/>
                <a:uLnTx/>
                <a:uFillTx/>
                <a:latin typeface="+mn-lt"/>
                <a:ea typeface="+mn-ea"/>
                <a:cs typeface="+mn-cs"/>
              </a:rPr>
              <a:t>In X, the character of </a:t>
            </a:r>
            <a:r>
              <a:rPr kumimoji="0" lang="en-IN" sz="1600" b="0" i="0" u="none" strike="noStrike" kern="1200" cap="none" spc="0" normalizeH="0" baseline="0" noProof="0" dirty="0" err="1" smtClean="0">
                <a:ln>
                  <a:noFill/>
                </a:ln>
                <a:solidFill>
                  <a:schemeClr val="bg1"/>
                </a:solidFill>
                <a:effectLst/>
                <a:uLnTx/>
                <a:uFillTx/>
                <a:latin typeface="+mn-lt"/>
                <a:ea typeface="+mn-ea"/>
                <a:cs typeface="+mn-cs"/>
              </a:rPr>
              <a:t>Imaginos</a:t>
            </a:r>
            <a:r>
              <a:rPr kumimoji="0" lang="en-IN" sz="1600" b="0" i="0" u="none" strike="noStrike" kern="1200" cap="none" spc="0" normalizeH="0" baseline="0" noProof="0" dirty="0" smtClean="0">
                <a:ln>
                  <a:noFill/>
                </a:ln>
                <a:solidFill>
                  <a:schemeClr val="bg1"/>
                </a:solidFill>
                <a:effectLst/>
                <a:uLnTx/>
                <a:uFillTx/>
                <a:latin typeface="+mn-lt"/>
                <a:ea typeface="+mn-ea"/>
                <a:cs typeface="+mn-cs"/>
              </a:rPr>
              <a:t> comes to realize his heritage and his role as the altered human. References are made to celestial objects throughout the song: "The light that never warms" being the moon, "The Queenly flux" the constellation Cassiopeia, "My dog, fixed and consequent" being Sirius, the dog star. The "Four Winds Bar" may be a reference to the Tropic of Cancer. All in all, it has </a:t>
            </a:r>
            <a:r>
              <a:rPr kumimoji="0" lang="en-IN" sz="1600" b="0" i="0" u="none" strike="noStrike" kern="1200" cap="none" spc="0" normalizeH="0" baseline="0" noProof="0" dirty="0" err="1" smtClean="0">
                <a:ln>
                  <a:noFill/>
                </a:ln>
                <a:solidFill>
                  <a:schemeClr val="bg1"/>
                </a:solidFill>
                <a:effectLst/>
                <a:uLnTx/>
                <a:uFillTx/>
                <a:latin typeface="+mn-lt"/>
                <a:ea typeface="+mn-ea"/>
                <a:cs typeface="+mn-cs"/>
              </a:rPr>
              <a:t>Imaginos</a:t>
            </a:r>
            <a:r>
              <a:rPr kumimoji="0" lang="en-IN" sz="1600" b="0" i="0" u="none" strike="noStrike" kern="1200" cap="none" spc="0" normalizeH="0" baseline="0" noProof="0" dirty="0" smtClean="0">
                <a:ln>
                  <a:noFill/>
                </a:ln>
                <a:solidFill>
                  <a:schemeClr val="bg1"/>
                </a:solidFill>
                <a:effectLst/>
                <a:uLnTx/>
                <a:uFillTx/>
                <a:latin typeface="+mn-lt"/>
                <a:ea typeface="+mn-ea"/>
                <a:cs typeface="+mn-cs"/>
              </a:rPr>
              <a:t> explaining his position as part of Les Invisibles.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600" b="0" i="0" u="none" strike="noStrike" kern="1200" cap="none" spc="0" normalizeH="0" baseline="0" noProof="0" dirty="0" smtClean="0">
                <a:ln>
                  <a:noFill/>
                </a:ln>
                <a:solidFill>
                  <a:schemeClr val="bg1"/>
                </a:solidFill>
                <a:effectLst/>
                <a:uLnTx/>
                <a:uFillTx/>
                <a:latin typeface="+mn-lt"/>
                <a:ea typeface="+mn-ea"/>
                <a:cs typeface="+mn-cs"/>
              </a:rPr>
              <a:t>Id X and Y</a:t>
            </a:r>
            <a:endParaRPr kumimoji="0" lang="en-IN" sz="1600" b="0"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16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4" name="TextBox 3"/>
          <p:cNvSpPr txBox="1"/>
          <p:nvPr/>
        </p:nvSpPr>
        <p:spPr>
          <a:xfrm>
            <a:off x="1763688" y="980728"/>
            <a:ext cx="5400600" cy="954107"/>
          </a:xfrm>
          <a:prstGeom prst="rect">
            <a:avLst/>
          </a:prstGeom>
          <a:noFill/>
        </p:spPr>
        <p:txBody>
          <a:bodyPr wrap="square" rtlCol="0">
            <a:spAutoFit/>
          </a:bodyPr>
          <a:lstStyle/>
          <a:p>
            <a:pPr algn="ctr"/>
            <a:r>
              <a:rPr lang="en-US" sz="2800" dirty="0" smtClean="0">
                <a:solidFill>
                  <a:schemeClr val="bg1"/>
                </a:solidFill>
              </a:rPr>
              <a:t>X – Astronomy</a:t>
            </a:r>
          </a:p>
          <a:p>
            <a:pPr algn="ctr"/>
            <a:r>
              <a:rPr lang="en-US" sz="2800" dirty="0" smtClean="0">
                <a:solidFill>
                  <a:schemeClr val="bg1"/>
                </a:solidFill>
              </a:rPr>
              <a:t>Y – Blue Oyster Cult</a:t>
            </a:r>
            <a:endParaRPr lang="en-IN" sz="2800" dirty="0">
              <a:solidFill>
                <a:schemeClr val="bg1"/>
              </a:solidFill>
            </a:endParaRPr>
          </a:p>
        </p:txBody>
      </p:sp>
      <p:pic>
        <p:nvPicPr>
          <p:cNvPr id="43010" name="Picture 2" descr="http://eil.com/images/main/Blue+Oyster+Cult+-+Astronomy+-+12%22+RECORD%2FMAXI+SINGLE-466270.jpg"/>
          <p:cNvPicPr>
            <a:picLocks noChangeAspect="1" noChangeArrowheads="1"/>
          </p:cNvPicPr>
          <p:nvPr/>
        </p:nvPicPr>
        <p:blipFill>
          <a:blip r:embed="rId4" cstate="print"/>
          <a:srcRect/>
          <a:stretch>
            <a:fillRect/>
          </a:stretch>
        </p:blipFill>
        <p:spPr bwMode="auto">
          <a:xfrm>
            <a:off x="2915816" y="2276872"/>
            <a:ext cx="3240360" cy="3305168"/>
          </a:xfrm>
          <a:prstGeom prst="rect">
            <a:avLst/>
          </a:prstGeom>
          <a:noFill/>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2267744" y="188640"/>
            <a:ext cx="4536504" cy="954107"/>
          </a:xfrm>
          <a:prstGeom prst="rect">
            <a:avLst/>
          </a:prstGeom>
          <a:noFill/>
        </p:spPr>
        <p:txBody>
          <a:bodyPr wrap="square" rtlCol="0">
            <a:spAutoFit/>
          </a:bodyPr>
          <a:lstStyle/>
          <a:p>
            <a:pPr algn="ctr"/>
            <a:r>
              <a:rPr lang="en-US" sz="2800" dirty="0" smtClean="0">
                <a:solidFill>
                  <a:schemeClr val="bg1"/>
                </a:solidFill>
              </a:rPr>
              <a:t>Question 8</a:t>
            </a:r>
          </a:p>
          <a:p>
            <a:pPr algn="ctr"/>
            <a:r>
              <a:rPr lang="en-US" sz="2800" dirty="0" smtClean="0">
                <a:solidFill>
                  <a:schemeClr val="bg1"/>
                </a:solidFill>
              </a:rPr>
              <a:t>T -10, T – 9, T – 8, … T - 0</a:t>
            </a:r>
            <a:endParaRPr lang="en-IN" sz="2800" dirty="0">
              <a:solidFill>
                <a:schemeClr val="bg1"/>
              </a:solidFill>
            </a:endParaRPr>
          </a:p>
        </p:txBody>
      </p:sp>
      <p:sp>
        <p:nvSpPr>
          <p:cNvPr id="4" name="Content Placeholder 2"/>
          <p:cNvSpPr txBox="1">
            <a:spLocks/>
          </p:cNvSpPr>
          <p:nvPr/>
        </p:nvSpPr>
        <p:spPr>
          <a:xfrm>
            <a:off x="323528" y="1124744"/>
            <a:ext cx="8229600" cy="4525963"/>
          </a:xfrm>
          <a:prstGeom prst="rect">
            <a:avLst/>
          </a:prstGeom>
        </p:spPr>
        <p:txBody>
          <a:bodyPr>
            <a:normAutofit fontScale="92500" lnSpcReduction="20000"/>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During spring of 1982, the band X watched the launching of the Columbia Space Shuttle from Cape Kennedy, Florida. </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1" i="0" u="none" strike="noStrike" kern="1200" cap="none" spc="0" normalizeH="0" baseline="0" noProof="0" dirty="0" smtClean="0">
                <a:ln>
                  <a:noFill/>
                </a:ln>
                <a:solidFill>
                  <a:schemeClr val="bg1"/>
                </a:solidFill>
                <a:effectLst/>
                <a:uLnTx/>
                <a:uFillTx/>
                <a:latin typeface="+mn-lt"/>
                <a:ea typeface="+mn-ea"/>
                <a:cs typeface="+mn-cs"/>
              </a:rPr>
              <a:t>Y </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is a X’s song that describes the launch of STS-1 and the Space Shuttle </a:t>
            </a:r>
            <a:r>
              <a:rPr kumimoji="0" lang="en-IN" sz="3200" b="0" i="1" u="none" strike="noStrike" kern="1200" cap="none" spc="0" normalizeH="0" baseline="0" noProof="0" dirty="0" smtClean="0">
                <a:ln>
                  <a:noFill/>
                </a:ln>
                <a:solidFill>
                  <a:schemeClr val="bg1"/>
                </a:solidFill>
                <a:effectLst/>
                <a:uLnTx/>
                <a:uFillTx/>
                <a:latin typeface="+mn-lt"/>
                <a:ea typeface="+mn-ea"/>
                <a:cs typeface="+mn-cs"/>
              </a:rPr>
              <a:t>Columbia</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The song was used as a wakeup song for astronauts during STS-109, which was the last successful flight of Space Shuttle </a:t>
            </a:r>
            <a:r>
              <a:rPr kumimoji="0" lang="en-IN" sz="3200" b="0" i="1" u="none" strike="noStrike" kern="1200" cap="none" spc="0" normalizeH="0" baseline="0" noProof="0" dirty="0" smtClean="0">
                <a:ln>
                  <a:noFill/>
                </a:ln>
                <a:solidFill>
                  <a:schemeClr val="bg1"/>
                </a:solidFill>
                <a:effectLst/>
                <a:uLnTx/>
                <a:uFillTx/>
                <a:latin typeface="+mn-lt"/>
                <a:ea typeface="+mn-ea"/>
                <a:cs typeface="+mn-cs"/>
              </a:rPr>
              <a:t>Columbia</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It was used again for astronaut Mike </a:t>
            </a:r>
            <a:r>
              <a:rPr kumimoji="0" lang="en-IN" sz="3200" b="0" i="0" u="none" strike="noStrike" kern="1200" cap="none" spc="0" normalizeH="0" baseline="0" noProof="0" dirty="0" err="1" smtClean="0">
                <a:ln>
                  <a:noFill/>
                </a:ln>
                <a:solidFill>
                  <a:schemeClr val="bg1"/>
                </a:solidFill>
                <a:effectLst/>
                <a:uLnTx/>
                <a:uFillTx/>
                <a:latin typeface="+mn-lt"/>
                <a:ea typeface="+mn-ea"/>
                <a:cs typeface="+mn-cs"/>
              </a:rPr>
              <a:t>Fincke</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during STS-134, flown by Space Shuttle </a:t>
            </a:r>
            <a:r>
              <a:rPr kumimoji="0" lang="en-IN" sz="3200" b="0" i="1" u="none" strike="noStrike" kern="1200" cap="none" spc="0" normalizeH="0" baseline="0" noProof="0" dirty="0" smtClean="0">
                <a:ln>
                  <a:noFill/>
                </a:ln>
                <a:solidFill>
                  <a:schemeClr val="bg1"/>
                </a:solidFill>
                <a:effectLst/>
                <a:uLnTx/>
                <a:uFillTx/>
                <a:latin typeface="+mn-lt"/>
                <a:ea typeface="+mn-ea"/>
                <a:cs typeface="+mn-cs"/>
              </a:rPr>
              <a:t>Endeavour</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on its final mission before retirement</a:t>
            </a:r>
            <a:endParaRPr kumimoji="0" lang="en-IN" sz="32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4" name="TextBox 3"/>
          <p:cNvSpPr txBox="1"/>
          <p:nvPr/>
        </p:nvSpPr>
        <p:spPr>
          <a:xfrm>
            <a:off x="3131840" y="1484784"/>
            <a:ext cx="2880320" cy="830997"/>
          </a:xfrm>
          <a:prstGeom prst="rect">
            <a:avLst/>
          </a:prstGeom>
          <a:noFill/>
        </p:spPr>
        <p:txBody>
          <a:bodyPr wrap="square" rtlCol="0">
            <a:spAutoFit/>
          </a:bodyPr>
          <a:lstStyle/>
          <a:p>
            <a:pPr algn="ctr"/>
            <a:r>
              <a:rPr lang="en-US" sz="2400" dirty="0" smtClean="0">
                <a:solidFill>
                  <a:schemeClr val="bg1"/>
                </a:solidFill>
              </a:rPr>
              <a:t>Song - Countdown </a:t>
            </a:r>
          </a:p>
          <a:p>
            <a:pPr algn="ctr"/>
            <a:r>
              <a:rPr lang="en-US" sz="2400" dirty="0" smtClean="0">
                <a:solidFill>
                  <a:schemeClr val="bg1"/>
                </a:solidFill>
              </a:rPr>
              <a:t>Band - Rush</a:t>
            </a:r>
            <a:endParaRPr lang="en-IN" sz="2400" dirty="0">
              <a:solidFill>
                <a:schemeClr val="bg1"/>
              </a:solidFill>
            </a:endParaRPr>
          </a:p>
        </p:txBody>
      </p:sp>
      <p:pic>
        <p:nvPicPr>
          <p:cNvPr id="40962" name="Picture 2" descr="https://encrypted-tbn2.gstatic.com/images?q=tbn:ANd9GcSKltLEpJEHdu-bFGXNR5E_YZAMTxKC_5Ylo63uaTn_kwX8LNpP"/>
          <p:cNvPicPr>
            <a:picLocks noChangeAspect="1" noChangeArrowheads="1"/>
          </p:cNvPicPr>
          <p:nvPr/>
        </p:nvPicPr>
        <p:blipFill>
          <a:blip r:embed="rId3" cstate="print"/>
          <a:srcRect/>
          <a:stretch>
            <a:fillRect/>
          </a:stretch>
        </p:blipFill>
        <p:spPr bwMode="auto">
          <a:xfrm>
            <a:off x="3203848" y="2564904"/>
            <a:ext cx="2820848" cy="2808312"/>
          </a:xfrm>
          <a:prstGeom prst="rect">
            <a:avLst/>
          </a:prstGeom>
          <a:noFill/>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2771800" y="260648"/>
            <a:ext cx="3600400" cy="954107"/>
          </a:xfrm>
          <a:prstGeom prst="rect">
            <a:avLst/>
          </a:prstGeom>
          <a:noFill/>
        </p:spPr>
        <p:txBody>
          <a:bodyPr wrap="square" rtlCol="0">
            <a:spAutoFit/>
          </a:bodyPr>
          <a:lstStyle/>
          <a:p>
            <a:pPr algn="ctr"/>
            <a:r>
              <a:rPr lang="en-US" sz="2800" dirty="0" smtClean="0">
                <a:solidFill>
                  <a:schemeClr val="bg1"/>
                </a:solidFill>
              </a:rPr>
              <a:t>Question 10</a:t>
            </a:r>
          </a:p>
          <a:p>
            <a:pPr algn="ctr"/>
            <a:r>
              <a:rPr lang="en-US" sz="2800" dirty="0" smtClean="0">
                <a:solidFill>
                  <a:schemeClr val="bg1"/>
                </a:solidFill>
              </a:rPr>
              <a:t>This is Pure Reasoning</a:t>
            </a:r>
            <a:endParaRPr lang="en-IN" sz="2800" dirty="0">
              <a:solidFill>
                <a:schemeClr val="bg1"/>
              </a:solidFill>
            </a:endParaRPr>
          </a:p>
        </p:txBody>
      </p:sp>
      <p:sp>
        <p:nvSpPr>
          <p:cNvPr id="4" name="Content Placeholder 2"/>
          <p:cNvSpPr txBox="1">
            <a:spLocks/>
          </p:cNvSpPr>
          <p:nvPr/>
        </p:nvSpPr>
        <p:spPr>
          <a:xfrm>
            <a:off x="395536" y="1196752"/>
            <a:ext cx="8229600" cy="4525963"/>
          </a:xfrm>
          <a:prstGeom prst="rect">
            <a:avLst/>
          </a:prstGeom>
        </p:spPr>
        <p:txBody>
          <a:bodyPr>
            <a:normAutofit fontScale="70000" lnSpcReduction="20000"/>
          </a:bodyPr>
          <a:lstStyle/>
          <a:p>
            <a:pPr marL="342900" marR="0" lvl="0" indent="-342900" algn="just"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smtClean="0">
                <a:ln>
                  <a:noFill/>
                </a:ln>
                <a:solidFill>
                  <a:schemeClr val="bg1"/>
                </a:solidFill>
                <a:effectLst/>
                <a:uLnTx/>
                <a:uFillTx/>
                <a:latin typeface="+mn-lt"/>
                <a:ea typeface="+mn-ea"/>
                <a:cs typeface="+mn-cs"/>
              </a:rPr>
              <a:t>Thomas Wright, an English astronomer published “An original theory or new hypothesis of the Universe” in 1750. In it, he put forward the idea that the Milky Way is “an optical effect due to our immersion in what locally approximates to a flat layer of stars.”</a:t>
            </a:r>
          </a:p>
          <a:p>
            <a:pPr marL="342900" marR="0" lvl="0" indent="-342900" algn="just"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smtClean="0">
                <a:ln>
                  <a:noFill/>
                </a:ln>
                <a:solidFill>
                  <a:schemeClr val="bg1"/>
                </a:solidFill>
                <a:effectLst/>
                <a:uLnTx/>
                <a:uFillTx/>
                <a:latin typeface="+mn-lt"/>
                <a:ea typeface="+mn-ea"/>
                <a:cs typeface="+mn-cs"/>
              </a:rPr>
              <a:t>In 1755, X expanded on Wright’s ideas, theorizing that the Milky Way was a disc made up of stars, formed from a cloud of gas, which was spinning. He was the first to suggest that other nebulae which had been observed could also be discs of stars, thus opening a whole new idea of astronomy beyond our solar system.</a:t>
            </a:r>
          </a:p>
          <a:p>
            <a:pPr marL="342900" marR="0" lvl="0" indent="-342900" algn="just"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smtClean="0">
                <a:ln>
                  <a:noFill/>
                </a:ln>
                <a:solidFill>
                  <a:schemeClr val="bg1"/>
                </a:solidFill>
                <a:effectLst/>
                <a:uLnTx/>
                <a:uFillTx/>
                <a:latin typeface="+mn-lt"/>
                <a:ea typeface="+mn-ea"/>
                <a:cs typeface="+mn-cs"/>
              </a:rPr>
              <a:t>X introduced the term "island Universe" for these distant nebulae.</a:t>
            </a:r>
          </a:p>
          <a:p>
            <a:pPr marL="342900" marR="0" lvl="0" indent="-342900" algn="just"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smtClean="0">
                <a:ln>
                  <a:noFill/>
                </a:ln>
                <a:solidFill>
                  <a:schemeClr val="bg1"/>
                </a:solidFill>
                <a:effectLst/>
                <a:uLnTx/>
                <a:uFillTx/>
                <a:latin typeface="+mn-lt"/>
                <a:ea typeface="+mn-ea"/>
                <a:cs typeface="+mn-cs"/>
              </a:rPr>
              <a:t>“Island Universe” – The idea that our Sun is just one of myriads of stars in a huge stellar system, the Milky Way, and that there may be many other stellar systems of equal rank outside the Milky Way</a:t>
            </a:r>
            <a:endParaRPr kumimoji="0" lang="en-IN" sz="3200" b="0" i="0" u="none" strike="noStrike" kern="1200" cap="none" spc="0" normalizeH="0" baseline="0" noProof="0" dirty="0" smtClean="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4" name="TextBox 3"/>
          <p:cNvSpPr txBox="1"/>
          <p:nvPr/>
        </p:nvSpPr>
        <p:spPr>
          <a:xfrm>
            <a:off x="2843808" y="1124744"/>
            <a:ext cx="3528392" cy="461665"/>
          </a:xfrm>
          <a:prstGeom prst="rect">
            <a:avLst/>
          </a:prstGeom>
          <a:noFill/>
        </p:spPr>
        <p:txBody>
          <a:bodyPr wrap="square" rtlCol="0">
            <a:spAutoFit/>
          </a:bodyPr>
          <a:lstStyle/>
          <a:p>
            <a:pPr algn="ctr"/>
            <a:r>
              <a:rPr lang="en-US" sz="2400" b="1" dirty="0" smtClean="0">
                <a:solidFill>
                  <a:schemeClr val="bg1"/>
                </a:solidFill>
              </a:rPr>
              <a:t>Immanuel Kant</a:t>
            </a:r>
            <a:endParaRPr lang="en-IN" sz="2400" b="1" dirty="0">
              <a:solidFill>
                <a:schemeClr val="bg1"/>
              </a:solidFill>
            </a:endParaRPr>
          </a:p>
        </p:txBody>
      </p:sp>
      <p:sp>
        <p:nvSpPr>
          <p:cNvPr id="38914" name="AutoShape 2" descr="data:image/jpeg;base64,/9j/4AAQSkZJRgABAQAAAQABAAD/2wCEAAkGBwgHBgkIBwgKCgkLDRYPDQwMDRsUFRAWIB0iIiAdHx8kKDQsJCYxJx8fLT0tMTU3Ojo6Iys/RD84QzQ5OjcBCgoKDQwNGg8PGjclHyU3Nzc3Nzc3Nzc3Nzc3Nzc3Nzc3Nzc3Nzc3Nzc3Nzc3Nzc3Nzc3Nzc3Nzc3Nzc3Nzc3N//AABEIAGUAUAMBIgACEQEDEQH/xAAbAAABBQEBAAAAAAAAAAAAAAAGAQIDBQcEAP/EADQQAAEDAwMDAgQEBQUAAAAAAAECAxEABCEFEjEGQWEiURMycYFCkaGxBxRS0eEVFiMzwf/EABkBAAMBAQEAAAAAAAAAAAAAAAIDBAEFAP/EAB4RAAMAAwEBAQEBAAAAAAAAAAABAgMREiEEMUEi/9oADAMBAAIRAxEAPwDJVDcZ7e4qFU9qmEipLW1VcFRHyg5M01eI8vSNm2degMoUs+KsmNEvHQFFIT3EZmiLpq12vNEpAQDn3IopftkNrHw0JA5AjkGkVnaekUxgTW2Z7/ti9LZUN3vBT2/OuK60a+th6mCof1JM1qzW1JlY2j9K6F6e28pIWkFI/ECAaWvorYx4J0YpBB4pwImaP+p+lGnm3HrQbLhPYD0uD+9ABbKZ7R74qmLVonuOWSIyZyKZczsnxiacnOBTLjCTWUgWRI9Sgn9Yq7t2i62EMEGM8ZqlSPUMZ4FGfRFipV2l9adyOIIoMt8RsPBDutFp06y6W0qCCoxKQBzRfZ6Hd3CkqUFSRA+lXWj2VugIDdu2kzMxRba2qEokjPvXPiqyV4V5GsS0A6unn2kDeglI5gUxNu5agGSRIgAz3rQlpASQQM0Paiwj4y0gAJWk49jT+XLFrJ0C140lZUYgRgflWS9U2XwNUW82CWnhukJwFVsNwAEEpUB8M5PiqK5sGv5ZSHmypLiTuBEj/FHFc1sxrpaMgBgxSXJ9Csdq6763SzfPtNmUocIB+9cr6SGyE85mqt7RLREkQpJ7A1o38Pn0KT8Ikbpj7VniARIiYo0/h/ctC7U0tSEnkSImp/pW8TKPkerNo0NKUxu5HiidmAkR7UK6G4y4rC4gxk/nRC2+kFCfEc81J89pB/Sm6OhxA2k8VRX0H1KjExFXTrgSgg8UOam8N6AlQyScnmBxTslLpC8S8BbUFKQ8p5CgoEepM4P+aHtRurg2byra3WgzJ3rkAjv96neu3WrpaHkoLxWcbhA8ftQ51NrBSty3t30qcKQlQbJKU5zn3jFGlthOtAkhZcUpR/EZqO5H/GTFSJSRxg9zSXH/AFkQeKob8JqGtZcAxVj09avua3ZJbWd630pCe/Oc/SuK3wsGMTmiroW1U/1tpSED5XS6T4A/vQZH/kbiXqDrrHpnXbK6XqGgPuN2ywlTrSMlCoyRiufpU6hqwcDzKkuNKhNyrUC58TzsUCPtitRvL1Nq0DuSVRhE5V9KHGv5F59V1aWpt31mXEcSe8iuflcytFeKqpbZMyxqjLO24caUgZhJP7GqHqy7H+nus7oO2d39Pmry/wBZSljalHr9jWd9aag2jTntyvW7ilwurSQa2k3SAXqJxu3cQ0zeOXAVlR3zn2xVYhzJOJNQPrSt8hJxMCfanNgdiPqK7KnlaOdVdVs65PExFR3MbcT9KVJAwc025KSCRxS6MZzi5CD6RJrpstYvbK9YvLV9bLjPCm8ECqlCFHt9cVMN08D70xSmtGdM2vo/XHrplari6aunnVSpx24hR+g24q7euHkrBcS1t/AtC9yk/pWP9LXa7dBQ9oqr5nkqFt8XH5Vdal1vptvbfC0m0UFxwMJT+dcvJ81u9T6dOc+Pnp+BZrutoZQtbjiEpAkmaynXtZd1S4KtxDScJT/7XBqerXmoOKNws7Z+QcVzJkgE/vV/z/KsXr/STNn78X4PRkBVO3qPBivIiM9/elAEY44qlk5MlZiVZHvUbyhGP1pdyUyMnNRO/L5pVGsjblRyc/WnxJEGowRPkinpndJg+KJMAMf4d3brV6pKCtQSRCQfee32o31/o/R9atVXTlv/ACl4r53mDtk+6hwR79/NZJpeoPabeIubdUYj6jzRxf8AVbt30fduEhN0tSbf0q43dx9ganyTSvaHw059M2ATJKTKcQT3pUpJ547UqQCY4AqSEkefFUr9Ffw8kmIJx+1enb5NLAAx3ppInmvM8OJBPbyKa+fRzSpiRSPfKYpdBEQOeKkHY+YPmvV6tT8FtCpOSIEe1TLJLcSYAmK9Xqxv0KTmThNKD68CvV6i29nmOGfEUoTIk/tXq9XtswVKMmmrEpjwa9XqVTYej//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8916" name="Picture 4" descr="https://encrypted-tbn2.gstatic.com/images?q=tbn:ANd9GcRblLBl41KQzr1E_YnNo3UjWlxCu-TMIVRGkfp87gMI-K8JLx49"/>
          <p:cNvPicPr>
            <a:picLocks noChangeAspect="1" noChangeArrowheads="1"/>
          </p:cNvPicPr>
          <p:nvPr/>
        </p:nvPicPr>
        <p:blipFill>
          <a:blip r:embed="rId3" cstate="print"/>
          <a:srcRect/>
          <a:stretch>
            <a:fillRect/>
          </a:stretch>
        </p:blipFill>
        <p:spPr bwMode="auto">
          <a:xfrm>
            <a:off x="3275856" y="2204864"/>
            <a:ext cx="2755378" cy="2063875"/>
          </a:xfrm>
          <a:prstGeom prst="rect">
            <a:avLst/>
          </a:prstGeom>
          <a:noFill/>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 11</a:t>
            </a:r>
            <a:endParaRPr lang="en-IN" sz="2800" dirty="0">
              <a:solidFill>
                <a:schemeClr val="bg1"/>
              </a:solidFill>
            </a:endParaRPr>
          </a:p>
        </p:txBody>
      </p:sp>
      <p:sp>
        <p:nvSpPr>
          <p:cNvPr id="4" name="Content Placeholder 2"/>
          <p:cNvSpPr txBox="1">
            <a:spLocks/>
          </p:cNvSpPr>
          <p:nvPr/>
        </p:nvSpPr>
        <p:spPr>
          <a:xfrm>
            <a:off x="323528" y="1124744"/>
            <a:ext cx="8363272" cy="4525963"/>
          </a:xfrm>
          <a:prstGeom prst="rect">
            <a:avLst/>
          </a:prstGeom>
        </p:spPr>
        <p:txBody>
          <a:bodyPr>
            <a:normAutofit fontScale="85000" lnSpcReduction="20000"/>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smtClean="0">
                <a:ln>
                  <a:noFill/>
                </a:ln>
                <a:solidFill>
                  <a:schemeClr val="bg1"/>
                </a:solidFill>
                <a:effectLst/>
                <a:uLnTx/>
                <a:uFillTx/>
                <a:latin typeface="+mn-lt"/>
                <a:ea typeface="+mn-ea"/>
                <a:cs typeface="+mn-cs"/>
              </a:rPr>
              <a:t>In 1995, Nancy Lieder, put forward an idea about </a:t>
            </a:r>
            <a:r>
              <a:rPr kumimoji="0" lang="en-IN" sz="3200" b="0" i="0" u="none" strike="noStrike" kern="1200" cap="none" spc="0" normalizeH="0" baseline="0" noProof="0" smtClean="0">
                <a:ln>
                  <a:noFill/>
                </a:ln>
                <a:solidFill>
                  <a:schemeClr val="bg1"/>
                </a:solidFill>
                <a:effectLst/>
                <a:uLnTx/>
                <a:uFillTx/>
                <a:latin typeface="+mn-lt"/>
                <a:ea typeface="+mn-ea"/>
                <a:cs typeface="+mn-cs"/>
              </a:rPr>
              <a:t> disastrous encounter between the Earth and a large planetary object named </a:t>
            </a:r>
            <a:r>
              <a:rPr kumimoji="0" lang="en-IN" sz="3200" b="1" i="0" u="none" strike="noStrike" kern="1200" cap="none" spc="0" normalizeH="0" baseline="0" noProof="0" smtClean="0">
                <a:ln>
                  <a:noFill/>
                </a:ln>
                <a:solidFill>
                  <a:schemeClr val="bg1"/>
                </a:solidFill>
                <a:effectLst/>
                <a:uLnTx/>
                <a:uFillTx/>
                <a:latin typeface="+mn-lt"/>
                <a:ea typeface="+mn-ea"/>
                <a:cs typeface="+mn-cs"/>
              </a:rPr>
              <a:t>Y.</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smtClean="0">
                <a:ln>
                  <a:noFill/>
                </a:ln>
                <a:solidFill>
                  <a:schemeClr val="bg1"/>
                </a:solidFill>
                <a:effectLst/>
                <a:uLnTx/>
                <a:uFillTx/>
                <a:latin typeface="+mn-lt"/>
                <a:ea typeface="+mn-ea"/>
                <a:cs typeface="+mn-cs"/>
              </a:rPr>
              <a:t>She founded the website ZetaTalk.  </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smtClean="0">
                <a:ln>
                  <a:noFill/>
                </a:ln>
                <a:solidFill>
                  <a:schemeClr val="bg1"/>
                </a:solidFill>
                <a:effectLst/>
                <a:uLnTx/>
                <a:uFillTx/>
                <a:latin typeface="+mn-lt"/>
                <a:ea typeface="+mn-ea"/>
                <a:cs typeface="+mn-cs"/>
              </a:rPr>
              <a:t>She describes herself as a Contactee with the ability to receive messages from extra-terrestrials from the Zeta Reticuli star system through an implant in her brain. </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smtClean="0">
                <a:ln>
                  <a:noFill/>
                </a:ln>
                <a:solidFill>
                  <a:schemeClr val="bg1"/>
                </a:solidFill>
                <a:effectLst/>
                <a:uLnTx/>
                <a:uFillTx/>
                <a:latin typeface="+mn-lt"/>
                <a:ea typeface="+mn-ea"/>
                <a:cs typeface="+mn-cs"/>
              </a:rPr>
              <a:t>Although Lieder originally referred to the object as "Planet X", it has become deeply associated with </a:t>
            </a:r>
            <a:r>
              <a:rPr kumimoji="0" lang="en-IN" sz="3200" b="1" i="0" u="none" strike="noStrike" kern="1200" cap="none" spc="0" normalizeH="0" baseline="0" noProof="0" smtClean="0">
                <a:ln>
                  <a:noFill/>
                </a:ln>
                <a:solidFill>
                  <a:schemeClr val="bg1"/>
                </a:solidFill>
                <a:effectLst/>
                <a:uLnTx/>
                <a:uFillTx/>
                <a:latin typeface="+mn-lt"/>
                <a:ea typeface="+mn-ea"/>
                <a:cs typeface="+mn-cs"/>
              </a:rPr>
              <a:t>Y</a:t>
            </a:r>
            <a:r>
              <a:rPr kumimoji="0" lang="en-IN" sz="3200" b="0" i="0" u="none" strike="noStrike" kern="1200" cap="none" spc="0" normalizeH="0" baseline="0" noProof="0" smtClean="0">
                <a:ln>
                  <a:noFill/>
                </a:ln>
                <a:solidFill>
                  <a:schemeClr val="bg1"/>
                </a:solidFill>
                <a:effectLst/>
                <a:uLnTx/>
                <a:uFillTx/>
                <a:latin typeface="+mn-lt"/>
                <a:ea typeface="+mn-ea"/>
                <a:cs typeface="+mn-cs"/>
              </a:rPr>
              <a:t>, a planet from the works of ancient astronaut proponent Zecharia Sitchin, particularly his book </a:t>
            </a:r>
            <a:r>
              <a:rPr kumimoji="0" lang="en-IN" sz="3200" b="0" i="1" u="none" strike="noStrike" kern="1200" cap="none" spc="0" normalizeH="0" baseline="0" noProof="0" smtClean="0">
                <a:ln>
                  <a:noFill/>
                </a:ln>
                <a:solidFill>
                  <a:schemeClr val="bg1"/>
                </a:solidFill>
                <a:effectLst/>
                <a:uLnTx/>
                <a:uFillTx/>
                <a:latin typeface="+mn-lt"/>
                <a:ea typeface="+mn-ea"/>
                <a:cs typeface="+mn-cs"/>
              </a:rPr>
              <a:t>The 12th Planet</a:t>
            </a:r>
            <a:r>
              <a:rPr kumimoji="0" lang="en-IN" sz="3200" b="0" i="0" u="none" strike="noStrike" kern="1200" cap="none" spc="0" normalizeH="0" baseline="0" noProof="0" smtClean="0">
                <a:ln>
                  <a:noFill/>
                </a:ln>
                <a:solidFill>
                  <a:schemeClr val="bg1"/>
                </a:solidFill>
                <a:effectLst/>
                <a:uLnTx/>
                <a:uFillTx/>
                <a:latin typeface="+mn-lt"/>
                <a:ea typeface="+mn-ea"/>
                <a:cs typeface="+mn-cs"/>
              </a:rPr>
              <a:t>.</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32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TextBox 3"/>
          <p:cNvSpPr txBox="1"/>
          <p:nvPr/>
        </p:nvSpPr>
        <p:spPr>
          <a:xfrm>
            <a:off x="3203848" y="332656"/>
            <a:ext cx="2880320" cy="523220"/>
          </a:xfrm>
          <a:prstGeom prst="rect">
            <a:avLst/>
          </a:prstGeom>
          <a:noFill/>
        </p:spPr>
        <p:txBody>
          <a:bodyPr wrap="square" rtlCol="0">
            <a:spAutoFit/>
          </a:bodyPr>
          <a:lstStyle/>
          <a:p>
            <a:pPr algn="ctr"/>
            <a:r>
              <a:rPr lang="en-US" sz="2800" dirty="0" smtClean="0">
                <a:solidFill>
                  <a:schemeClr val="bg1"/>
                </a:solidFill>
              </a:rPr>
              <a:t>Question 5</a:t>
            </a:r>
            <a:endParaRPr lang="en-IN" sz="2800" dirty="0">
              <a:solidFill>
                <a:schemeClr val="bg1"/>
              </a:solidFill>
            </a:endParaRPr>
          </a:p>
        </p:txBody>
      </p:sp>
      <p:sp>
        <p:nvSpPr>
          <p:cNvPr id="5" name="Rectangle 4"/>
          <p:cNvSpPr/>
          <p:nvPr/>
        </p:nvSpPr>
        <p:spPr>
          <a:xfrm>
            <a:off x="539552" y="1124744"/>
            <a:ext cx="7632848" cy="1077218"/>
          </a:xfrm>
          <a:prstGeom prst="rect">
            <a:avLst/>
          </a:prstGeom>
        </p:spPr>
        <p:txBody>
          <a:bodyPr wrap="square">
            <a:spAutoFit/>
          </a:bodyPr>
          <a:lstStyle/>
          <a:p>
            <a:pPr algn="just"/>
            <a:r>
              <a:rPr lang="en-IN" sz="3200" dirty="0" smtClean="0">
                <a:solidFill>
                  <a:schemeClr val="bg1"/>
                </a:solidFill>
              </a:rPr>
              <a:t>A remote world covered in ice, used as a hidden base by an army of rebels.</a:t>
            </a:r>
            <a:endParaRPr lang="en-IN" sz="3200" dirty="0">
              <a:solidFill>
                <a:schemeClr val="bg1"/>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4" name="TextBox 3"/>
          <p:cNvSpPr txBox="1"/>
          <p:nvPr/>
        </p:nvSpPr>
        <p:spPr>
          <a:xfrm>
            <a:off x="3851920" y="1196752"/>
            <a:ext cx="1224136" cy="461665"/>
          </a:xfrm>
          <a:prstGeom prst="rect">
            <a:avLst/>
          </a:prstGeom>
          <a:noFill/>
        </p:spPr>
        <p:txBody>
          <a:bodyPr wrap="square" rtlCol="0">
            <a:spAutoFit/>
          </a:bodyPr>
          <a:lstStyle/>
          <a:p>
            <a:pPr algn="ctr"/>
            <a:r>
              <a:rPr lang="en-US" sz="2400" b="1" dirty="0" err="1" smtClean="0">
                <a:solidFill>
                  <a:schemeClr val="bg1"/>
                </a:solidFill>
              </a:rPr>
              <a:t>Nibru</a:t>
            </a:r>
            <a:endParaRPr lang="en-IN" sz="2400" b="1" dirty="0">
              <a:solidFill>
                <a:schemeClr val="bg1"/>
              </a:solidFill>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www.infiniteunknown.net/wp-content/uploads/2010/07/earth_and_moon.jpg"/>
          <p:cNvPicPr>
            <a:picLocks noChangeAspect="1" noChangeArrowheads="1"/>
          </p:cNvPicPr>
          <p:nvPr/>
        </p:nvPicPr>
        <p:blipFill>
          <a:blip r:embed="rId2" cstate="print"/>
          <a:srcRect/>
          <a:stretch>
            <a:fillRect/>
          </a:stretch>
        </p:blipFill>
        <p:spPr bwMode="auto">
          <a:xfrm>
            <a:off x="1" y="0"/>
            <a:ext cx="9143999" cy="6858000"/>
          </a:xfrm>
          <a:prstGeom prst="rect">
            <a:avLst/>
          </a:prstGeom>
          <a:noFill/>
        </p:spPr>
      </p:pic>
      <p:sp>
        <p:nvSpPr>
          <p:cNvPr id="5" name="Title 3"/>
          <p:cNvSpPr txBox="1">
            <a:spLocks/>
          </p:cNvSpPr>
          <p:nvPr/>
        </p:nvSpPr>
        <p:spPr>
          <a:xfrm>
            <a:off x="4572000" y="5157192"/>
            <a:ext cx="3742184" cy="720080"/>
          </a:xfrm>
          <a:prstGeom prst="rect">
            <a:avLst/>
          </a:prstGeom>
        </p:spPr>
        <p:style>
          <a:lnRef idx="3">
            <a:schemeClr val="lt1"/>
          </a:lnRef>
          <a:fillRef idx="1">
            <a:schemeClr val="dk1"/>
          </a:fillRef>
          <a:effectRef idx="1">
            <a:schemeClr val="dk1"/>
          </a:effectRef>
          <a:fontRef idx="minor">
            <a:schemeClr val="lt1"/>
          </a:fontRef>
        </p:style>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600" dirty="0" smtClean="0">
                <a:solidFill>
                  <a:schemeClr val="bg1"/>
                </a:solidFill>
                <a:latin typeface="+mj-lt"/>
                <a:ea typeface="+mj-ea"/>
                <a:cs typeface="+mj-cs"/>
              </a:rPr>
              <a:t>Lists</a:t>
            </a:r>
            <a:endParaRPr kumimoji="0" lang="en-IN" sz="36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 12</a:t>
            </a:r>
            <a:endParaRPr lang="en-IN" sz="2800" dirty="0">
              <a:solidFill>
                <a:schemeClr val="bg1"/>
              </a:solidFill>
            </a:endParaRPr>
          </a:p>
        </p:txBody>
      </p:sp>
      <p:sp>
        <p:nvSpPr>
          <p:cNvPr id="4" name="Content Placeholder 2"/>
          <p:cNvSpPr txBox="1">
            <a:spLocks/>
          </p:cNvSpPr>
          <p:nvPr/>
        </p:nvSpPr>
        <p:spPr>
          <a:xfrm>
            <a:off x="467544" y="1268760"/>
            <a:ext cx="8363272" cy="4525963"/>
          </a:xfrm>
          <a:prstGeom prst="rect">
            <a:avLst/>
          </a:prstGeom>
        </p:spPr>
        <p:txBody>
          <a:bodyPr>
            <a:normAutofit fontScale="55000" lnSpcReduction="20000"/>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1" i="0" u="none" strike="noStrike" kern="1200" cap="none" spc="0" normalizeH="0" baseline="0" noProof="0" dirty="0" smtClean="0">
                <a:ln>
                  <a:noFill/>
                </a:ln>
                <a:solidFill>
                  <a:schemeClr val="bg1"/>
                </a:solidFill>
                <a:effectLst/>
                <a:uLnTx/>
                <a:uFillTx/>
                <a:latin typeface="+mn-lt"/>
                <a:ea typeface="+mn-ea"/>
                <a:cs typeface="+mn-cs"/>
              </a:rPr>
              <a:t>A</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a </a:t>
            </a:r>
            <a:r>
              <a:rPr kumimoji="0" lang="en-IN" sz="3200" b="0" i="0" u="none" strike="noStrike" kern="1200" cap="none" spc="0" normalizeH="0" baseline="0" noProof="0" dirty="0" err="1" smtClean="0">
                <a:ln>
                  <a:noFill/>
                </a:ln>
                <a:solidFill>
                  <a:schemeClr val="bg1"/>
                </a:solidFill>
                <a:effectLst/>
                <a:uLnTx/>
                <a:uFillTx/>
                <a:latin typeface="+mn-lt"/>
                <a:ea typeface="+mn-ea"/>
                <a:cs typeface="+mn-cs"/>
              </a:rPr>
              <a:t>Germnan</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a:t>
            </a:r>
            <a:r>
              <a:rPr kumimoji="0" lang="en-IN" sz="3200" b="0" i="0" u="none" strike="noStrike" kern="1200" cap="none" spc="0" normalizeH="0" baseline="0" noProof="0" dirty="0" err="1" smtClean="0">
                <a:ln>
                  <a:noFill/>
                </a:ln>
                <a:solidFill>
                  <a:schemeClr val="bg1"/>
                </a:solidFill>
                <a:effectLst/>
                <a:uLnTx/>
                <a:uFillTx/>
                <a:latin typeface="+mn-lt"/>
                <a:ea typeface="+mn-ea"/>
                <a:cs typeface="+mn-cs"/>
              </a:rPr>
              <a:t>Astronmer</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 was first person to view the planet Neptune and know what he was looking at. He used the calculations of </a:t>
            </a:r>
            <a:r>
              <a:rPr kumimoji="0" lang="en-IN" sz="3200" b="1" i="0" u="none" strike="noStrike" kern="1200" cap="none" spc="0" normalizeH="0" baseline="0" noProof="0" dirty="0" smtClean="0">
                <a:ln>
                  <a:noFill/>
                </a:ln>
                <a:solidFill>
                  <a:schemeClr val="bg1"/>
                </a:solidFill>
                <a:effectLst/>
                <a:uLnTx/>
                <a:uFillTx/>
                <a:latin typeface="+mn-lt"/>
                <a:ea typeface="+mn-ea"/>
                <a:cs typeface="+mn-cs"/>
              </a:rPr>
              <a:t>B</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to know where to look.</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1" i="0" u="none" strike="noStrike" kern="1200" cap="none" spc="0" normalizeH="0" baseline="0" noProof="0" dirty="0" smtClean="0">
                <a:ln>
                  <a:noFill/>
                </a:ln>
                <a:solidFill>
                  <a:schemeClr val="bg1"/>
                </a:solidFill>
                <a:effectLst/>
                <a:uLnTx/>
                <a:uFillTx/>
                <a:latin typeface="+mn-lt"/>
                <a:ea typeface="+mn-ea"/>
                <a:cs typeface="+mn-cs"/>
              </a:rPr>
              <a:t>A</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always refused to be acknowledged as the discoverer of </a:t>
            </a:r>
            <a:r>
              <a:rPr kumimoji="0" lang="en-IN" sz="3200" b="0" i="1" u="none" strike="noStrike" kern="1200" cap="none" spc="0" normalizeH="0" baseline="0" noProof="0" dirty="0" smtClean="0">
                <a:ln>
                  <a:noFill/>
                </a:ln>
                <a:solidFill>
                  <a:schemeClr val="bg1"/>
                </a:solidFill>
                <a:effectLst/>
                <a:uLnTx/>
                <a:uFillTx/>
                <a:latin typeface="+mn-lt"/>
                <a:ea typeface="+mn-ea"/>
                <a:cs typeface="+mn-cs"/>
              </a:rPr>
              <a:t>Neptune</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he attributed the discovery to </a:t>
            </a:r>
            <a:r>
              <a:rPr kumimoji="0" lang="en-IN" sz="3200" b="1" i="0" u="none" strike="noStrike" kern="1200" cap="none" spc="0" normalizeH="0" baseline="0" noProof="0" dirty="0" smtClean="0">
                <a:ln>
                  <a:noFill/>
                </a:ln>
                <a:solidFill>
                  <a:schemeClr val="bg1"/>
                </a:solidFill>
                <a:effectLst/>
                <a:uLnTx/>
                <a:uFillTx/>
                <a:latin typeface="+mn-lt"/>
                <a:ea typeface="+mn-ea"/>
                <a:cs typeface="+mn-cs"/>
              </a:rPr>
              <a:t>B</a:t>
            </a:r>
            <a:endParaRPr kumimoji="0" lang="en-IN" sz="3200" b="0"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1" i="0" u="none" strike="noStrike" kern="1200" cap="none" spc="0" normalizeH="0" baseline="0" noProof="0" dirty="0" smtClean="0">
                <a:ln>
                  <a:noFill/>
                </a:ln>
                <a:solidFill>
                  <a:schemeClr val="bg1"/>
                </a:solidFill>
                <a:effectLst/>
                <a:uLnTx/>
                <a:uFillTx/>
                <a:latin typeface="+mn-lt"/>
                <a:ea typeface="+mn-ea"/>
                <a:cs typeface="+mn-cs"/>
              </a:rPr>
              <a:t>B</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predicted the existence of the then unknown planet Neptune, using only mathematics and astronomical observations of the known planet Uranus.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Encouraged by physicist </a:t>
            </a:r>
            <a:r>
              <a:rPr kumimoji="0" lang="en-IN" sz="3200" b="1" i="0" u="none" strike="noStrike" kern="1200" cap="none" spc="0" normalizeH="0" baseline="0" noProof="0" dirty="0" err="1" smtClean="0">
                <a:ln>
                  <a:noFill/>
                </a:ln>
                <a:solidFill>
                  <a:schemeClr val="bg1"/>
                </a:solidFill>
                <a:effectLst/>
                <a:uLnTx/>
                <a:uFillTx/>
                <a:latin typeface="+mn-lt"/>
                <a:ea typeface="+mn-ea"/>
                <a:cs typeface="+mn-cs"/>
              </a:rPr>
              <a:t>Arago</a:t>
            </a:r>
            <a:r>
              <a:rPr kumimoji="0" lang="en-IN" sz="3200" b="1" i="0" u="none" strike="noStrike" kern="1200" cap="none" spc="0" normalizeH="0" baseline="0" noProof="0" dirty="0" smtClean="0">
                <a:ln>
                  <a:noFill/>
                </a:ln>
                <a:solidFill>
                  <a:schemeClr val="bg1"/>
                </a:solidFill>
                <a:effectLst/>
                <a:uLnTx/>
                <a:uFillTx/>
                <a:latin typeface="+mn-lt"/>
                <a:ea typeface="+mn-ea"/>
                <a:cs typeface="+mn-cs"/>
              </a:rPr>
              <a:t>, B</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was intensely engaged for months in complex calculations to explain small but systematic discrepancies between Uranus's observed orbit and the one predicted from the laws of gravity of Newton. In François </a:t>
            </a:r>
            <a:r>
              <a:rPr kumimoji="0" lang="en-IN" sz="3200" b="0" i="0" u="none" strike="noStrike" kern="1200" cap="none" spc="0" normalizeH="0" baseline="0" noProof="0" dirty="0" err="1" smtClean="0">
                <a:ln>
                  <a:noFill/>
                </a:ln>
                <a:solidFill>
                  <a:schemeClr val="bg1"/>
                </a:solidFill>
                <a:effectLst/>
                <a:uLnTx/>
                <a:uFillTx/>
                <a:latin typeface="+mn-lt"/>
                <a:ea typeface="+mn-ea"/>
                <a:cs typeface="+mn-cs"/>
              </a:rPr>
              <a:t>Arago's</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apt phrase, B had discovered a planet "with the point of his pen".</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At the same time, but unknown to </a:t>
            </a:r>
            <a:r>
              <a:rPr kumimoji="0" lang="en-IN" sz="3200" b="1" i="0" u="none" strike="noStrike" kern="1200" cap="none" spc="0" normalizeH="0" baseline="0" noProof="0" dirty="0" smtClean="0">
                <a:ln>
                  <a:noFill/>
                </a:ln>
                <a:solidFill>
                  <a:schemeClr val="bg1"/>
                </a:solidFill>
                <a:effectLst/>
                <a:uLnTx/>
                <a:uFillTx/>
                <a:latin typeface="+mn-lt"/>
                <a:ea typeface="+mn-ea"/>
                <a:cs typeface="+mn-cs"/>
              </a:rPr>
              <a:t>B</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similar calculations were made by </a:t>
            </a:r>
            <a:r>
              <a:rPr kumimoji="0" lang="en-IN" sz="3200" b="1" i="0" u="none" strike="noStrike" kern="1200" cap="none" spc="0" normalizeH="0" baseline="0" noProof="0" dirty="0" smtClean="0">
                <a:ln>
                  <a:noFill/>
                </a:ln>
                <a:solidFill>
                  <a:schemeClr val="bg1"/>
                </a:solidFill>
                <a:effectLst/>
                <a:uLnTx/>
                <a:uFillTx/>
                <a:latin typeface="+mn-lt"/>
                <a:ea typeface="+mn-ea"/>
                <a:cs typeface="+mn-cs"/>
              </a:rPr>
              <a:t>C</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in England.</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The discovery of Neptune led to the discovery of its moon Triton by William </a:t>
            </a:r>
            <a:r>
              <a:rPr kumimoji="0" lang="en-IN" sz="3200" b="0" i="0" u="none" strike="noStrike" kern="1200" cap="none" spc="0" normalizeH="0" baseline="0" noProof="0" dirty="0" err="1" smtClean="0">
                <a:ln>
                  <a:noFill/>
                </a:ln>
                <a:solidFill>
                  <a:schemeClr val="bg1"/>
                </a:solidFill>
                <a:effectLst/>
                <a:uLnTx/>
                <a:uFillTx/>
                <a:latin typeface="+mn-lt"/>
                <a:ea typeface="+mn-ea"/>
                <a:cs typeface="+mn-cs"/>
              </a:rPr>
              <a:t>Lassell</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just seventeen days later. William </a:t>
            </a:r>
            <a:r>
              <a:rPr kumimoji="0" lang="en-IN" sz="3200" b="0" i="0" u="none" strike="noStrike" kern="1200" cap="none" spc="0" normalizeH="0" baseline="0" noProof="0" dirty="0" err="1" smtClean="0">
                <a:ln>
                  <a:noFill/>
                </a:ln>
                <a:solidFill>
                  <a:schemeClr val="bg1"/>
                </a:solidFill>
                <a:effectLst/>
                <a:uLnTx/>
                <a:uFillTx/>
                <a:latin typeface="+mn-lt"/>
                <a:ea typeface="+mn-ea"/>
                <a:cs typeface="+mn-cs"/>
              </a:rPr>
              <a:t>Lassell</a:t>
            </a:r>
            <a:r>
              <a:rPr kumimoji="0" lang="en-IN" sz="3200" b="1" i="0" u="none" strike="noStrike" kern="1200" cap="none" spc="0" normalizeH="0" baseline="0" noProof="0" dirty="0" smtClean="0">
                <a:ln>
                  <a:noFill/>
                </a:ln>
                <a:solidFill>
                  <a:schemeClr val="bg1"/>
                </a:solidFill>
                <a:effectLst/>
                <a:uLnTx/>
                <a:uFillTx/>
                <a:latin typeface="+mn-lt"/>
                <a:ea typeface="+mn-ea"/>
                <a:cs typeface="+mn-cs"/>
              </a:rPr>
              <a:t> </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is also credited for the discovery of Hyperion (a moon of Saturn), Ariel and </a:t>
            </a:r>
            <a:r>
              <a:rPr kumimoji="0" lang="en-IN" sz="3200" b="0" i="0" u="none" strike="noStrike" kern="1200" cap="none" spc="0" normalizeH="0" baseline="0" noProof="0" dirty="0" err="1" smtClean="0">
                <a:ln>
                  <a:noFill/>
                </a:ln>
                <a:solidFill>
                  <a:schemeClr val="bg1"/>
                </a:solidFill>
                <a:effectLst/>
                <a:uLnTx/>
                <a:uFillTx/>
                <a:latin typeface="+mn-lt"/>
                <a:ea typeface="+mn-ea"/>
                <a:cs typeface="+mn-cs"/>
              </a:rPr>
              <a:t>Umbriel</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(two moons of Uranus).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The names A, B, C, </a:t>
            </a:r>
            <a:r>
              <a:rPr kumimoji="0" lang="en-IN" sz="3200" b="0" i="0" u="none" strike="noStrike" kern="1200" cap="none" spc="0" normalizeH="0" baseline="0" noProof="0" dirty="0" err="1" smtClean="0">
                <a:ln>
                  <a:noFill/>
                </a:ln>
                <a:solidFill>
                  <a:schemeClr val="bg1"/>
                </a:solidFill>
                <a:effectLst/>
                <a:uLnTx/>
                <a:uFillTx/>
                <a:latin typeface="+mn-lt"/>
                <a:ea typeface="+mn-ea"/>
                <a:cs typeface="+mn-cs"/>
              </a:rPr>
              <a:t>Lassell</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and </a:t>
            </a:r>
            <a:r>
              <a:rPr kumimoji="0" lang="en-IN" sz="3200" b="0" i="0" u="none" strike="noStrike" kern="1200" cap="none" spc="0" normalizeH="0" baseline="0" noProof="0" dirty="0" err="1" smtClean="0">
                <a:ln>
                  <a:noFill/>
                </a:ln>
                <a:solidFill>
                  <a:schemeClr val="bg1"/>
                </a:solidFill>
                <a:effectLst/>
                <a:uLnTx/>
                <a:uFillTx/>
                <a:latin typeface="+mn-lt"/>
                <a:ea typeface="+mn-ea"/>
                <a:cs typeface="+mn-cs"/>
              </a:rPr>
              <a:t>Arago</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form a exhaustive list. What is it?</a:t>
            </a:r>
            <a:endParaRPr kumimoji="0" lang="en-IN" sz="32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graphicFrame>
        <p:nvGraphicFramePr>
          <p:cNvPr id="5" name="Table 4"/>
          <p:cNvGraphicFramePr>
            <a:graphicFrameLocks noGrp="1"/>
          </p:cNvGraphicFramePr>
          <p:nvPr/>
        </p:nvGraphicFramePr>
        <p:xfrm>
          <a:off x="1547664" y="2492896"/>
          <a:ext cx="6408712" cy="2494280"/>
        </p:xfrm>
        <a:graphic>
          <a:graphicData uri="http://schemas.openxmlformats.org/drawingml/2006/table">
            <a:tbl>
              <a:tblPr firstRow="1" bandRow="1">
                <a:tableStyleId>{5C22544A-7EE6-4342-B048-85BDC9FD1C3A}</a:tableStyleId>
              </a:tblPr>
              <a:tblGrid>
                <a:gridCol w="2016224"/>
                <a:gridCol w="4392488"/>
              </a:tblGrid>
              <a:tr h="370840">
                <a:tc>
                  <a:txBody>
                    <a:bodyPr/>
                    <a:lstStyle/>
                    <a:p>
                      <a:r>
                        <a:rPr lang="en-US" dirty="0" smtClean="0"/>
                        <a:t>Ring names</a:t>
                      </a:r>
                      <a:endParaRPr lang="en-IN" dirty="0"/>
                    </a:p>
                  </a:txBody>
                  <a:tcPr/>
                </a:tc>
                <a:tc>
                  <a:txBody>
                    <a:bodyPr/>
                    <a:lstStyle/>
                    <a:p>
                      <a:r>
                        <a:rPr lang="en-US" dirty="0" smtClean="0"/>
                        <a:t>Properties</a:t>
                      </a:r>
                      <a:endParaRPr lang="en-IN" dirty="0"/>
                    </a:p>
                  </a:txBody>
                  <a:tcPr/>
                </a:tc>
              </a:tr>
              <a:tr h="370840">
                <a:tc>
                  <a:txBody>
                    <a:bodyPr/>
                    <a:lstStyle/>
                    <a:p>
                      <a:r>
                        <a:rPr lang="en-US" dirty="0" smtClean="0"/>
                        <a:t>Galle</a:t>
                      </a:r>
                      <a:endParaRPr lang="en-IN" dirty="0"/>
                    </a:p>
                  </a:txBody>
                  <a:tcPr/>
                </a:tc>
                <a:tc>
                  <a:txBody>
                    <a:bodyPr/>
                    <a:lstStyle/>
                    <a:p>
                      <a:r>
                        <a:rPr lang="en-US" dirty="0" smtClean="0"/>
                        <a:t>Brown</a:t>
                      </a:r>
                      <a:r>
                        <a:rPr lang="en-US" baseline="0" dirty="0" smtClean="0"/>
                        <a:t> faint ring</a:t>
                      </a:r>
                      <a:endParaRPr lang="en-IN" dirty="0"/>
                    </a:p>
                  </a:txBody>
                  <a:tcPr/>
                </a:tc>
              </a:tr>
              <a:tr h="370840">
                <a:tc>
                  <a:txBody>
                    <a:bodyPr/>
                    <a:lstStyle/>
                    <a:p>
                      <a:r>
                        <a:rPr lang="en-US" dirty="0" smtClean="0"/>
                        <a:t>Le </a:t>
                      </a:r>
                      <a:r>
                        <a:rPr lang="en-US" dirty="0" err="1" smtClean="0"/>
                        <a:t>Verrier</a:t>
                      </a:r>
                      <a:endParaRPr lang="en-IN" dirty="0"/>
                    </a:p>
                  </a:txBody>
                  <a:tcPr/>
                </a:tc>
                <a:tc>
                  <a:txBody>
                    <a:bodyPr/>
                    <a:lstStyle/>
                    <a:p>
                      <a:r>
                        <a:rPr lang="en-US" dirty="0" smtClean="0"/>
                        <a:t>Narrow</a:t>
                      </a:r>
                      <a:r>
                        <a:rPr lang="en-US" baseline="0" dirty="0" smtClean="0"/>
                        <a:t> Ring</a:t>
                      </a:r>
                      <a:endParaRPr lang="en-IN" dirty="0"/>
                    </a:p>
                  </a:txBody>
                  <a:tcPr/>
                </a:tc>
              </a:tr>
              <a:tr h="370840">
                <a:tc>
                  <a:txBody>
                    <a:bodyPr/>
                    <a:lstStyle/>
                    <a:p>
                      <a:r>
                        <a:rPr lang="en-US" dirty="0" err="1" smtClean="0"/>
                        <a:t>Lassell</a:t>
                      </a:r>
                      <a:endParaRPr lang="en-IN" dirty="0"/>
                    </a:p>
                  </a:txBody>
                  <a:tcPr/>
                </a:tc>
                <a:tc>
                  <a:txBody>
                    <a:bodyPr/>
                    <a:lstStyle/>
                    <a:p>
                      <a:r>
                        <a:rPr lang="en-IN" sz="1800" b="0" i="0" kern="1200" dirty="0" err="1" smtClean="0">
                          <a:solidFill>
                            <a:schemeClr val="dk1"/>
                          </a:solidFill>
                          <a:latin typeface="+mn-lt"/>
                          <a:ea typeface="+mn-ea"/>
                          <a:cs typeface="+mn-cs"/>
                        </a:rPr>
                        <a:t>Lassell</a:t>
                      </a:r>
                      <a:r>
                        <a:rPr lang="en-IN" sz="1800" b="0" i="0" kern="1200" dirty="0" smtClean="0">
                          <a:solidFill>
                            <a:schemeClr val="dk1"/>
                          </a:solidFill>
                          <a:latin typeface="+mn-lt"/>
                          <a:ea typeface="+mn-ea"/>
                          <a:cs typeface="+mn-cs"/>
                        </a:rPr>
                        <a:t> ring is a faint sheet of material stretching from Le </a:t>
                      </a:r>
                      <a:r>
                        <a:rPr lang="en-IN" sz="1800" b="0" i="0" kern="1200" dirty="0" err="1" smtClean="0">
                          <a:solidFill>
                            <a:schemeClr val="dk1"/>
                          </a:solidFill>
                          <a:latin typeface="+mn-lt"/>
                          <a:ea typeface="+mn-ea"/>
                          <a:cs typeface="+mn-cs"/>
                        </a:rPr>
                        <a:t>Verrier</a:t>
                      </a:r>
                      <a:r>
                        <a:rPr lang="en-IN" sz="1800" b="0" i="0" kern="1200" dirty="0" smtClean="0">
                          <a:solidFill>
                            <a:schemeClr val="dk1"/>
                          </a:solidFill>
                          <a:latin typeface="+mn-lt"/>
                          <a:ea typeface="+mn-ea"/>
                          <a:cs typeface="+mn-cs"/>
                        </a:rPr>
                        <a:t> to </a:t>
                      </a:r>
                      <a:r>
                        <a:rPr lang="en-IN" sz="1800" b="0" i="0" kern="1200" dirty="0" err="1" smtClean="0">
                          <a:solidFill>
                            <a:schemeClr val="dk1"/>
                          </a:solidFill>
                          <a:latin typeface="+mn-lt"/>
                          <a:ea typeface="+mn-ea"/>
                          <a:cs typeface="+mn-cs"/>
                        </a:rPr>
                        <a:t>Arago</a:t>
                      </a:r>
                      <a:endParaRPr lang="en-IN" dirty="0"/>
                    </a:p>
                  </a:txBody>
                  <a:tcPr/>
                </a:tc>
              </a:tr>
              <a:tr h="370840">
                <a:tc>
                  <a:txBody>
                    <a:bodyPr/>
                    <a:lstStyle/>
                    <a:p>
                      <a:r>
                        <a:rPr lang="en-US" dirty="0" err="1" smtClean="0"/>
                        <a:t>Arago</a:t>
                      </a:r>
                      <a:endParaRPr lang="en-IN" dirty="0"/>
                    </a:p>
                  </a:txBody>
                  <a:tcPr/>
                </a:tc>
                <a:tc>
                  <a:txBody>
                    <a:bodyPr/>
                    <a:lstStyle/>
                    <a:p>
                      <a:endParaRPr lang="en-IN" dirty="0"/>
                    </a:p>
                  </a:txBody>
                  <a:tcPr/>
                </a:tc>
              </a:tr>
              <a:tr h="370840">
                <a:tc>
                  <a:txBody>
                    <a:bodyPr/>
                    <a:lstStyle/>
                    <a:p>
                      <a:r>
                        <a:rPr lang="en-US" dirty="0" smtClean="0"/>
                        <a:t>Adams</a:t>
                      </a:r>
                      <a:endParaRPr lang="en-IN" dirty="0"/>
                    </a:p>
                  </a:txBody>
                  <a:tcPr/>
                </a:tc>
                <a:tc>
                  <a:txBody>
                    <a:bodyPr/>
                    <a:lstStyle/>
                    <a:p>
                      <a:r>
                        <a:rPr lang="en-US" dirty="0" smtClean="0"/>
                        <a:t>Five bright rings</a:t>
                      </a:r>
                      <a:endParaRPr lang="en-IN" dirty="0"/>
                    </a:p>
                  </a:txBody>
                  <a:tcPr/>
                </a:tc>
              </a:tr>
            </a:tbl>
          </a:graphicData>
        </a:graphic>
      </p:graphicFrame>
      <p:sp>
        <p:nvSpPr>
          <p:cNvPr id="6" name="TextBox 5"/>
          <p:cNvSpPr txBox="1"/>
          <p:nvPr/>
        </p:nvSpPr>
        <p:spPr>
          <a:xfrm>
            <a:off x="3275856" y="1052736"/>
            <a:ext cx="2664296" cy="461665"/>
          </a:xfrm>
          <a:prstGeom prst="rect">
            <a:avLst/>
          </a:prstGeom>
          <a:noFill/>
        </p:spPr>
        <p:txBody>
          <a:bodyPr wrap="square" rtlCol="0">
            <a:spAutoFit/>
          </a:bodyPr>
          <a:lstStyle/>
          <a:p>
            <a:pPr algn="ctr"/>
            <a:r>
              <a:rPr lang="en-US" sz="2400" dirty="0" smtClean="0">
                <a:solidFill>
                  <a:schemeClr val="bg1"/>
                </a:solidFill>
              </a:rPr>
              <a:t>Neptune Rings</a:t>
            </a:r>
            <a:endParaRPr lang="en-IN" sz="2400" dirty="0">
              <a:solidFill>
                <a:schemeClr val="bg1"/>
              </a:solidFill>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2411760" y="188640"/>
            <a:ext cx="4104456" cy="954107"/>
          </a:xfrm>
          <a:prstGeom prst="rect">
            <a:avLst/>
          </a:prstGeom>
          <a:noFill/>
        </p:spPr>
        <p:txBody>
          <a:bodyPr wrap="square" rtlCol="0">
            <a:spAutoFit/>
          </a:bodyPr>
          <a:lstStyle/>
          <a:p>
            <a:pPr algn="ctr"/>
            <a:r>
              <a:rPr lang="en-US" sz="2800" dirty="0" smtClean="0">
                <a:solidFill>
                  <a:schemeClr val="bg1"/>
                </a:solidFill>
              </a:rPr>
              <a:t>Question 19</a:t>
            </a:r>
          </a:p>
          <a:p>
            <a:pPr algn="ctr"/>
            <a:r>
              <a:rPr lang="en-US" sz="2800" dirty="0" smtClean="0">
                <a:solidFill>
                  <a:schemeClr val="bg1"/>
                </a:solidFill>
              </a:rPr>
              <a:t>Get some extra credits</a:t>
            </a:r>
            <a:endParaRPr lang="en-IN" sz="2800" dirty="0">
              <a:solidFill>
                <a:schemeClr val="bg1"/>
              </a:solidFill>
            </a:endParaRPr>
          </a:p>
        </p:txBody>
      </p:sp>
      <p:sp>
        <p:nvSpPr>
          <p:cNvPr id="5" name="Content Placeholder 2"/>
          <p:cNvSpPr txBox="1">
            <a:spLocks/>
          </p:cNvSpPr>
          <p:nvPr/>
        </p:nvSpPr>
        <p:spPr>
          <a:xfrm>
            <a:off x="467544" y="1196752"/>
            <a:ext cx="8229600" cy="4525963"/>
          </a:xfrm>
          <a:prstGeom prst="rect">
            <a:avLst/>
          </a:prstGeom>
        </p:spPr>
        <p:txBody>
          <a:bodyPr>
            <a:normAutofit fontScale="62500" lnSpcReduction="20000"/>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1" i="0" u="none" strike="noStrike" kern="1200" cap="none" spc="0" normalizeH="0" baseline="0" noProof="0" dirty="0" smtClean="0">
                <a:ln>
                  <a:noFill/>
                </a:ln>
                <a:solidFill>
                  <a:schemeClr val="bg1"/>
                </a:solidFill>
                <a:effectLst/>
                <a:uLnTx/>
                <a:uFillTx/>
                <a:latin typeface="+mn-lt"/>
                <a:ea typeface="+mn-ea"/>
                <a:cs typeface="+mn-cs"/>
              </a:rPr>
              <a:t>Edmond Halley</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(1656-1742) published a list of six "luminous spots or patches" in the </a:t>
            </a:r>
            <a:r>
              <a:rPr kumimoji="0" lang="en-IN" sz="3200" b="0" i="1" u="none" strike="noStrike" kern="1200" cap="none" spc="0" normalizeH="0" baseline="0" noProof="0" dirty="0" smtClean="0">
                <a:ln>
                  <a:noFill/>
                </a:ln>
                <a:solidFill>
                  <a:schemeClr val="bg1"/>
                </a:solidFill>
                <a:effectLst/>
                <a:uLnTx/>
                <a:uFillTx/>
                <a:latin typeface="+mn-lt"/>
                <a:ea typeface="+mn-ea"/>
                <a:cs typeface="+mn-cs"/>
              </a:rPr>
              <a:t>Philosophical Transactions</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of the Royal Society for 1715</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bg1"/>
                </a:solidFill>
                <a:effectLst/>
                <a:uLnTx/>
                <a:uFillTx/>
                <a:latin typeface="+mn-lt"/>
                <a:ea typeface="+mn-ea"/>
                <a:cs typeface="+mn-cs"/>
              </a:rPr>
              <a:t>A (Messier?) – It’s a treat on winter nights. </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There has been speculation that the Mayans of Central America may have described A within their "Three Hearthstones" creation myth</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bg1"/>
                </a:solidFill>
                <a:effectLst/>
                <a:uLnTx/>
                <a:uFillTx/>
                <a:latin typeface="+mn-lt"/>
                <a:ea typeface="+mn-ea"/>
                <a:cs typeface="+mn-cs"/>
              </a:rPr>
              <a:t>B (Messier?)- </a:t>
            </a:r>
            <a:r>
              <a:rPr kumimoji="0" lang="en-IN" sz="3200" b="0" i="1" u="none" strike="noStrike" kern="1200" cap="none" spc="0" normalizeH="0" baseline="0" noProof="0" dirty="0" smtClean="0">
                <a:ln>
                  <a:noFill/>
                </a:ln>
                <a:solidFill>
                  <a:schemeClr val="bg1"/>
                </a:solidFill>
                <a:effectLst/>
                <a:uLnTx/>
                <a:uFillTx/>
                <a:latin typeface="+mn-lt"/>
                <a:ea typeface="+mn-ea"/>
                <a:cs typeface="+mn-cs"/>
              </a:rPr>
              <a:t>Simon Marius </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observed it in 1612</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		 '....like a flame of a candle seen through horn. ....whitish, 	irregular and faint; brighter toward the </a:t>
            </a:r>
            <a:r>
              <a:rPr kumimoji="0" lang="en-IN" sz="3200" b="0" i="0" u="none" strike="noStrike" kern="1200" cap="none" spc="0" normalizeH="0" baseline="0" noProof="0" dirty="0" err="1" smtClean="0">
                <a:ln>
                  <a:noFill/>
                </a:ln>
                <a:solidFill>
                  <a:schemeClr val="bg1"/>
                </a:solidFill>
                <a:effectLst/>
                <a:uLnTx/>
                <a:uFillTx/>
                <a:latin typeface="+mn-lt"/>
                <a:ea typeface="+mn-ea"/>
                <a:cs typeface="+mn-cs"/>
              </a:rPr>
              <a:t>center</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M22 – Discovered in 1665 by Abraham </a:t>
            </a:r>
            <a:r>
              <a:rPr kumimoji="0" lang="en-IN" sz="3200" b="0" i="0" u="none" strike="noStrike" kern="1200" cap="none" spc="0" normalizeH="0" baseline="0" noProof="0" dirty="0" err="1" smtClean="0">
                <a:ln>
                  <a:noFill/>
                </a:ln>
                <a:solidFill>
                  <a:schemeClr val="bg1"/>
                </a:solidFill>
                <a:effectLst/>
                <a:uLnTx/>
                <a:uFillTx/>
                <a:latin typeface="+mn-lt"/>
                <a:ea typeface="+mn-ea"/>
                <a:cs typeface="+mn-cs"/>
              </a:rPr>
              <a:t>Ihle</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it is one of the brightest globular clusters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(Name ? Constellation ?) NGC 5139– Halley's own discovery 1677 </a:t>
            </a:r>
            <a:br>
              <a:rPr kumimoji="0" lang="en-IN" sz="3200" b="0" i="0" u="none" strike="noStrike" kern="1200" cap="none" spc="0" normalizeH="0" baseline="0" noProof="0" dirty="0" smtClean="0">
                <a:ln>
                  <a:noFill/>
                </a:ln>
                <a:solidFill>
                  <a:schemeClr val="bg1"/>
                </a:solidFill>
                <a:effectLst/>
                <a:uLnTx/>
                <a:uFillTx/>
                <a:latin typeface="+mn-lt"/>
                <a:ea typeface="+mn-ea"/>
                <a:cs typeface="+mn-cs"/>
              </a:rPr>
            </a:br>
            <a:r>
              <a:rPr kumimoji="0" lang="en-IN" sz="3200" b="0" i="0" u="none" strike="noStrike" kern="1200" cap="none" spc="0" normalizeH="0" baseline="0" noProof="0" dirty="0" smtClean="0">
                <a:ln>
                  <a:noFill/>
                </a:ln>
                <a:solidFill>
                  <a:schemeClr val="bg1"/>
                </a:solidFill>
                <a:effectLst/>
                <a:uLnTx/>
                <a:uFillTx/>
                <a:latin typeface="+mn-lt"/>
                <a:ea typeface="+mn-ea"/>
                <a:cs typeface="+mn-cs"/>
              </a:rPr>
              <a:t>Ptolemy catalogued this object in his </a:t>
            </a:r>
            <a:r>
              <a:rPr kumimoji="0" lang="en-IN" sz="3200" b="0" i="1" u="none" strike="noStrike" kern="1200" cap="none" spc="0" normalizeH="0" baseline="0" noProof="0" dirty="0" smtClean="0">
                <a:ln>
                  <a:noFill/>
                </a:ln>
                <a:solidFill>
                  <a:schemeClr val="bg1"/>
                </a:solidFill>
                <a:effectLst/>
                <a:uLnTx/>
                <a:uFillTx/>
                <a:latin typeface="+mn-lt"/>
                <a:ea typeface="+mn-ea"/>
                <a:cs typeface="+mn-cs"/>
              </a:rPr>
              <a:t>Almagest</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as a star on the horse's back</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(Name? Constellation ?) M11</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(Constellation ?) M13 – Halley's own discovery 1677 </a:t>
            </a:r>
            <a:endParaRPr kumimoji="0" lang="en-US" sz="3200" b="0"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bg1"/>
                </a:solidFill>
                <a:effectLst/>
                <a:uLnTx/>
                <a:uFillTx/>
                <a:latin typeface="+mn-lt"/>
                <a:ea typeface="+mn-ea"/>
                <a:cs typeface="+mn-cs"/>
              </a:rPr>
              <a:t>Id A and B. Get bonus for names and constellations</a:t>
            </a:r>
            <a:endParaRPr kumimoji="0" lang="en-IN" sz="3200" b="0"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32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4" name="Content Placeholder 2"/>
          <p:cNvSpPr txBox="1">
            <a:spLocks/>
          </p:cNvSpPr>
          <p:nvPr/>
        </p:nvSpPr>
        <p:spPr>
          <a:xfrm>
            <a:off x="467544" y="1268760"/>
            <a:ext cx="8229600" cy="4525963"/>
          </a:xfrm>
          <a:prstGeom prst="rect">
            <a:avLst/>
          </a:prstGeom>
        </p:spPr>
        <p:txBody>
          <a:bodyPr>
            <a:normAutofit fontScale="850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1" i="0" u="none" strike="noStrike" kern="1200" cap="none" spc="0" normalizeH="0" baseline="0" noProof="0" dirty="0" smtClean="0">
                <a:ln>
                  <a:noFill/>
                </a:ln>
                <a:solidFill>
                  <a:schemeClr val="bg1"/>
                </a:solidFill>
                <a:effectLst/>
                <a:uLnTx/>
                <a:uFillTx/>
                <a:latin typeface="+mn-lt"/>
                <a:ea typeface="+mn-ea"/>
                <a:cs typeface="+mn-cs"/>
              </a:rPr>
              <a:t>Edmond Halley</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published a list of 6 "luminous spots or patches":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in Orion: The Orion Nebula M42</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in Andromeda: The Andromeda Galaxy M31</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in Hercules: Globular Cluster M13 (Halley's own discovery 1714)</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in Sagittarius: Globular Cluster M22</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in </a:t>
            </a:r>
            <a:r>
              <a:rPr kumimoji="0" lang="en-IN" sz="3200" b="0" i="0" u="none" strike="noStrike" kern="1200" cap="none" spc="0" normalizeH="0" baseline="0" noProof="0" dirty="0" err="1" smtClean="0">
                <a:ln>
                  <a:noFill/>
                </a:ln>
                <a:solidFill>
                  <a:schemeClr val="bg1"/>
                </a:solidFill>
                <a:effectLst/>
                <a:uLnTx/>
                <a:uFillTx/>
                <a:latin typeface="+mn-lt"/>
                <a:ea typeface="+mn-ea"/>
                <a:cs typeface="+mn-cs"/>
              </a:rPr>
              <a:t>Antinous</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a:t>
            </a:r>
            <a:r>
              <a:rPr kumimoji="0" lang="en-IN" sz="3200" b="0" i="0" u="none" strike="noStrike" kern="1200" cap="none" spc="0" normalizeH="0" baseline="0" noProof="0" dirty="0" err="1" smtClean="0">
                <a:ln>
                  <a:noFill/>
                </a:ln>
                <a:solidFill>
                  <a:schemeClr val="bg1"/>
                </a:solidFill>
                <a:effectLst/>
                <a:uLnTx/>
                <a:uFillTx/>
                <a:latin typeface="+mn-lt"/>
                <a:ea typeface="+mn-ea"/>
                <a:cs typeface="+mn-cs"/>
              </a:rPr>
              <a:t>Scutum</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Wild Duck Cluster, Open Cluster M11</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in </a:t>
            </a:r>
            <a:r>
              <a:rPr kumimoji="0" lang="en-IN" sz="3200" b="0" i="0" u="none" strike="noStrike" kern="1200" cap="none" spc="0" normalizeH="0" baseline="0" noProof="0" dirty="0" err="1" smtClean="0">
                <a:ln>
                  <a:noFill/>
                </a:ln>
                <a:solidFill>
                  <a:schemeClr val="bg1"/>
                </a:solidFill>
                <a:effectLst/>
                <a:uLnTx/>
                <a:uFillTx/>
                <a:latin typeface="+mn-lt"/>
                <a:ea typeface="+mn-ea"/>
                <a:cs typeface="+mn-cs"/>
              </a:rPr>
              <a:t>Centaurus</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Globular Cluster Omega Centauri (NGC 5139; Halley's own discovery 1677)</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32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 20</a:t>
            </a:r>
            <a:endParaRPr lang="en-IN" sz="2800" dirty="0">
              <a:solidFill>
                <a:schemeClr val="bg1"/>
              </a:solidFill>
            </a:endParaRPr>
          </a:p>
        </p:txBody>
      </p:sp>
      <p:sp>
        <p:nvSpPr>
          <p:cNvPr id="7" name="Title 1"/>
          <p:cNvSpPr txBox="1">
            <a:spLocks/>
          </p:cNvSpPr>
          <p:nvPr/>
        </p:nvSpPr>
        <p:spPr>
          <a:xfrm>
            <a:off x="395536" y="836712"/>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bg1"/>
                </a:solidFill>
                <a:effectLst/>
                <a:uLnTx/>
                <a:uFillTx/>
                <a:latin typeface="+mj-lt"/>
                <a:ea typeface="+mj-ea"/>
                <a:cs typeface="+mj-cs"/>
              </a:rPr>
              <a:t>One Short</a:t>
            </a:r>
            <a:endParaRPr kumimoji="0" lang="en-IN"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10" name="TextBox 9"/>
          <p:cNvSpPr txBox="1"/>
          <p:nvPr/>
        </p:nvSpPr>
        <p:spPr>
          <a:xfrm>
            <a:off x="755576" y="2060848"/>
            <a:ext cx="7632848" cy="2862322"/>
          </a:xfrm>
          <a:prstGeom prst="rect">
            <a:avLst/>
          </a:prstGeom>
          <a:noFill/>
        </p:spPr>
        <p:txBody>
          <a:bodyPr wrap="square" rtlCol="0">
            <a:spAutoFit/>
          </a:bodyPr>
          <a:lstStyle/>
          <a:p>
            <a:pPr lvl="0" algn="just"/>
            <a:r>
              <a:rPr lang="en-US" sz="3600" dirty="0">
                <a:solidFill>
                  <a:schemeClr val="bg1"/>
                </a:solidFill>
              </a:rPr>
              <a:t>Vega, </a:t>
            </a:r>
            <a:r>
              <a:rPr lang="en-US" sz="3600" dirty="0" err="1">
                <a:solidFill>
                  <a:schemeClr val="bg1"/>
                </a:solidFill>
              </a:rPr>
              <a:t>Thuban</a:t>
            </a:r>
            <a:r>
              <a:rPr lang="en-US" sz="3600" dirty="0">
                <a:solidFill>
                  <a:schemeClr val="bg1"/>
                </a:solidFill>
              </a:rPr>
              <a:t>, Alpha </a:t>
            </a:r>
            <a:r>
              <a:rPr lang="en-US" sz="3600" dirty="0" err="1">
                <a:solidFill>
                  <a:schemeClr val="bg1"/>
                </a:solidFill>
              </a:rPr>
              <a:t>Cephei</a:t>
            </a:r>
            <a:r>
              <a:rPr lang="en-US" sz="3600" dirty="0">
                <a:solidFill>
                  <a:schemeClr val="bg1"/>
                </a:solidFill>
              </a:rPr>
              <a:t>, Iota </a:t>
            </a:r>
            <a:r>
              <a:rPr lang="en-US" sz="3600" dirty="0" err="1">
                <a:solidFill>
                  <a:schemeClr val="bg1"/>
                </a:solidFill>
              </a:rPr>
              <a:t>Cephei</a:t>
            </a:r>
            <a:r>
              <a:rPr lang="en-US" sz="3600" dirty="0">
                <a:solidFill>
                  <a:schemeClr val="bg1"/>
                </a:solidFill>
              </a:rPr>
              <a:t>, Theta </a:t>
            </a:r>
            <a:r>
              <a:rPr lang="en-US" sz="3600" dirty="0" err="1">
                <a:solidFill>
                  <a:schemeClr val="bg1"/>
                </a:solidFill>
              </a:rPr>
              <a:t>Bootis</a:t>
            </a:r>
            <a:r>
              <a:rPr lang="en-US" sz="3600" dirty="0">
                <a:solidFill>
                  <a:schemeClr val="bg1"/>
                </a:solidFill>
              </a:rPr>
              <a:t>, Beta </a:t>
            </a:r>
            <a:r>
              <a:rPr lang="en-US" sz="3600" dirty="0" err="1">
                <a:solidFill>
                  <a:schemeClr val="bg1"/>
                </a:solidFill>
              </a:rPr>
              <a:t>Ursae</a:t>
            </a:r>
            <a:r>
              <a:rPr lang="en-US" sz="3600" dirty="0">
                <a:solidFill>
                  <a:schemeClr val="bg1"/>
                </a:solidFill>
              </a:rPr>
              <a:t> </a:t>
            </a:r>
            <a:r>
              <a:rPr lang="en-US" sz="3600" dirty="0" err="1">
                <a:solidFill>
                  <a:schemeClr val="bg1"/>
                </a:solidFill>
              </a:rPr>
              <a:t>Minoris</a:t>
            </a:r>
            <a:r>
              <a:rPr lang="en-US" sz="3600" dirty="0">
                <a:solidFill>
                  <a:schemeClr val="bg1"/>
                </a:solidFill>
              </a:rPr>
              <a:t>, Kappa </a:t>
            </a:r>
            <a:r>
              <a:rPr lang="en-US" sz="3600" dirty="0" err="1">
                <a:solidFill>
                  <a:schemeClr val="bg1"/>
                </a:solidFill>
              </a:rPr>
              <a:t>Draconis</a:t>
            </a:r>
            <a:r>
              <a:rPr lang="en-US" sz="3600" dirty="0">
                <a:solidFill>
                  <a:schemeClr val="bg1"/>
                </a:solidFill>
              </a:rPr>
              <a:t>, Gamma </a:t>
            </a:r>
            <a:r>
              <a:rPr lang="en-US" sz="3600" dirty="0" err="1">
                <a:solidFill>
                  <a:schemeClr val="bg1"/>
                </a:solidFill>
              </a:rPr>
              <a:t>Cephei</a:t>
            </a:r>
            <a:endParaRPr lang="en-IN" sz="3600" dirty="0">
              <a:solidFill>
                <a:schemeClr val="bg1"/>
              </a:solidFill>
            </a:endParaRPr>
          </a:p>
          <a:p>
            <a:pPr algn="just"/>
            <a:endParaRPr lang="en-IN" sz="3600"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4" name="TextBox 3"/>
          <p:cNvSpPr txBox="1"/>
          <p:nvPr/>
        </p:nvSpPr>
        <p:spPr>
          <a:xfrm>
            <a:off x="2555776" y="1484784"/>
            <a:ext cx="4363182" cy="461665"/>
          </a:xfrm>
          <a:prstGeom prst="rect">
            <a:avLst/>
          </a:prstGeom>
          <a:noFill/>
        </p:spPr>
        <p:txBody>
          <a:bodyPr wrap="none" rtlCol="0">
            <a:spAutoFit/>
          </a:bodyPr>
          <a:lstStyle/>
          <a:p>
            <a:r>
              <a:rPr lang="en-US" sz="2400" dirty="0" smtClean="0">
                <a:solidFill>
                  <a:schemeClr val="bg1"/>
                </a:solidFill>
              </a:rPr>
              <a:t>North Pole Stars, Missing - Polaris</a:t>
            </a:r>
            <a:endParaRPr lang="en-IN" sz="2400" dirty="0">
              <a:solidFill>
                <a:schemeClr val="bg1"/>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 13</a:t>
            </a:r>
            <a:endParaRPr lang="en-IN" sz="2800" dirty="0">
              <a:solidFill>
                <a:schemeClr val="bg1"/>
              </a:solidFill>
            </a:endParaRPr>
          </a:p>
        </p:txBody>
      </p:sp>
      <p:sp>
        <p:nvSpPr>
          <p:cNvPr id="4" name="Content Placeholder 2"/>
          <p:cNvSpPr txBox="1">
            <a:spLocks/>
          </p:cNvSpPr>
          <p:nvPr/>
        </p:nvSpPr>
        <p:spPr>
          <a:xfrm>
            <a:off x="395536" y="1268760"/>
            <a:ext cx="8229600" cy="4525963"/>
          </a:xfrm>
          <a:prstGeom prst="rect">
            <a:avLst/>
          </a:prstGeom>
        </p:spPr>
        <p:txBody>
          <a:bodyPr>
            <a:norm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2400" b="0" i="0" u="none" strike="noStrike" kern="1200" cap="none" spc="0" normalizeH="0" baseline="0" noProof="0" dirty="0" smtClean="0">
                <a:ln>
                  <a:noFill/>
                </a:ln>
                <a:solidFill>
                  <a:schemeClr val="bg1"/>
                </a:solidFill>
                <a:effectLst/>
                <a:uLnTx/>
                <a:uFillTx/>
                <a:latin typeface="+mn-lt"/>
                <a:ea typeface="+mn-ea"/>
                <a:cs typeface="+mn-cs"/>
              </a:rPr>
              <a:t>All The Great Constellations Live Very Long Since Stars Can't Alter Physics.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2400" b="0" i="0" u="none" strike="noStrike" kern="1200" cap="none" spc="0" normalizeH="0" baseline="0" noProof="0" dirty="0" smtClean="0">
                <a:ln>
                  <a:noFill/>
                </a:ln>
                <a:solidFill>
                  <a:schemeClr val="bg1"/>
                </a:solidFill>
                <a:effectLst/>
                <a:uLnTx/>
                <a:uFillTx/>
                <a:latin typeface="+mn-lt"/>
                <a:ea typeface="+mn-ea"/>
                <a:cs typeface="+mn-cs"/>
              </a:rPr>
              <a:t>As The Great Cook Likes Very Little Salt, She Compensates Adding Pepper.</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2400" b="0" i="0" u="none" strike="noStrike" kern="1200" cap="none" spc="0" normalizeH="0" baseline="0" noProof="0" dirty="0" smtClean="0">
                <a:ln>
                  <a:noFill/>
                </a:ln>
                <a:solidFill>
                  <a:schemeClr val="bg1"/>
                </a:solidFill>
                <a:effectLst/>
                <a:uLnTx/>
                <a:uFillTx/>
                <a:latin typeface="+mn-lt"/>
                <a:ea typeface="+mn-ea"/>
                <a:cs typeface="+mn-cs"/>
              </a:rPr>
              <a:t>Really Boring Teachers Can Live Very Sadly Since Apples Give Worthless Feelings.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2400" b="0" i="0" u="none" strike="noStrike" kern="1200" cap="none" spc="0" normalizeH="0" baseline="0" noProof="0" dirty="0" smtClean="0">
                <a:ln>
                  <a:noFill/>
                </a:ln>
                <a:solidFill>
                  <a:schemeClr val="bg1"/>
                </a:solidFill>
                <a:effectLst/>
                <a:uLnTx/>
                <a:uFillTx/>
                <a:latin typeface="+mn-lt"/>
                <a:ea typeface="+mn-ea"/>
                <a:cs typeface="+mn-cs"/>
              </a:rPr>
              <a:t>All That Gold Can Load Very Lazy Students Since Children Are at Play</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bg1"/>
                </a:solidFill>
                <a:effectLst/>
                <a:uLnTx/>
                <a:uFillTx/>
                <a:latin typeface="+mn-lt"/>
                <a:ea typeface="+mn-ea"/>
                <a:cs typeface="+mn-cs"/>
              </a:rPr>
              <a:t>What am I talking about?</a:t>
            </a:r>
            <a:endParaRPr kumimoji="0" lang="en-IN" sz="2400" b="0"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2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4" name="TextBox 3"/>
          <p:cNvSpPr txBox="1"/>
          <p:nvPr/>
        </p:nvSpPr>
        <p:spPr>
          <a:xfrm>
            <a:off x="2699792" y="1484784"/>
            <a:ext cx="3995517" cy="523220"/>
          </a:xfrm>
          <a:prstGeom prst="rect">
            <a:avLst/>
          </a:prstGeom>
          <a:noFill/>
        </p:spPr>
        <p:txBody>
          <a:bodyPr wrap="none" rtlCol="0">
            <a:spAutoFit/>
          </a:bodyPr>
          <a:lstStyle/>
          <a:p>
            <a:r>
              <a:rPr lang="en-US" sz="2800" b="1" dirty="0" smtClean="0">
                <a:solidFill>
                  <a:schemeClr val="bg1"/>
                </a:solidFill>
              </a:rPr>
              <a:t>Zodiac Signs (first Letters)</a:t>
            </a:r>
            <a:endParaRPr lang="en-IN" sz="2800" b="1"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4" name="TextBox 3"/>
          <p:cNvSpPr txBox="1"/>
          <p:nvPr/>
        </p:nvSpPr>
        <p:spPr>
          <a:xfrm>
            <a:off x="3203848" y="332656"/>
            <a:ext cx="2880320" cy="523220"/>
          </a:xfrm>
          <a:prstGeom prst="rect">
            <a:avLst/>
          </a:prstGeom>
          <a:noFill/>
        </p:spPr>
        <p:txBody>
          <a:bodyPr wrap="square" rtlCol="0">
            <a:spAutoFit/>
          </a:bodyPr>
          <a:lstStyle/>
          <a:p>
            <a:pPr algn="ctr"/>
            <a:r>
              <a:rPr lang="en-US" sz="2800" dirty="0" smtClean="0">
                <a:solidFill>
                  <a:schemeClr val="bg1"/>
                </a:solidFill>
              </a:rPr>
              <a:t>Question 6</a:t>
            </a:r>
            <a:endParaRPr lang="en-IN" sz="2800" dirty="0">
              <a:solidFill>
                <a:schemeClr val="bg1"/>
              </a:solidFill>
            </a:endParaRPr>
          </a:p>
        </p:txBody>
      </p:sp>
      <p:sp>
        <p:nvSpPr>
          <p:cNvPr id="5" name="Rectangle 4"/>
          <p:cNvSpPr/>
          <p:nvPr/>
        </p:nvSpPr>
        <p:spPr>
          <a:xfrm>
            <a:off x="467544" y="1340768"/>
            <a:ext cx="7992888" cy="1569660"/>
          </a:xfrm>
          <a:prstGeom prst="rect">
            <a:avLst/>
          </a:prstGeom>
        </p:spPr>
        <p:txBody>
          <a:bodyPr wrap="square">
            <a:spAutoFit/>
          </a:bodyPr>
          <a:lstStyle/>
          <a:p>
            <a:pPr algn="just"/>
            <a:r>
              <a:rPr lang="en-IN" sz="3200" dirty="0" smtClean="0">
                <a:solidFill>
                  <a:schemeClr val="bg1"/>
                </a:solidFill>
              </a:rPr>
              <a:t>A lush jungle of exotic creatures, who all share a neural network. It is the best place to find </a:t>
            </a:r>
            <a:r>
              <a:rPr lang="en-IN" sz="3200" dirty="0" err="1" smtClean="0">
                <a:solidFill>
                  <a:schemeClr val="bg1"/>
                </a:solidFill>
              </a:rPr>
              <a:t>Unobtanium</a:t>
            </a:r>
            <a:r>
              <a:rPr lang="en-IN" sz="3200" dirty="0" smtClean="0">
                <a:solidFill>
                  <a:schemeClr val="bg1"/>
                </a:solidFill>
              </a:rPr>
              <a:t>.</a:t>
            </a:r>
            <a:endParaRPr lang="en-IN" sz="3200" dirty="0">
              <a:solidFill>
                <a:schemeClr val="bg1"/>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 9</a:t>
            </a:r>
            <a:endParaRPr lang="en-IN" sz="2800" dirty="0">
              <a:solidFill>
                <a:schemeClr val="bg1"/>
              </a:solidFill>
            </a:endParaRPr>
          </a:p>
        </p:txBody>
      </p:sp>
      <p:sp>
        <p:nvSpPr>
          <p:cNvPr id="4" name="Content Placeholder 2"/>
          <p:cNvSpPr txBox="1">
            <a:spLocks/>
          </p:cNvSpPr>
          <p:nvPr/>
        </p:nvSpPr>
        <p:spPr>
          <a:xfrm>
            <a:off x="395536" y="1268760"/>
            <a:ext cx="8229600" cy="4525963"/>
          </a:xfrm>
          <a:prstGeom prst="rect">
            <a:avLst/>
          </a:prstGeom>
        </p:spPr>
        <p:txBody>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err="1" smtClean="0">
                <a:ln>
                  <a:noFill/>
                </a:ln>
                <a:solidFill>
                  <a:schemeClr val="bg1"/>
                </a:solidFill>
                <a:effectLst/>
                <a:uLnTx/>
                <a:uFillTx/>
                <a:latin typeface="+mn-lt"/>
                <a:ea typeface="+mn-ea"/>
                <a:cs typeface="+mn-cs"/>
              </a:rPr>
              <a:t>Zanya</a:t>
            </a:r>
            <a:r>
              <a:rPr kumimoji="0" lang="en-US" sz="3200" b="0" i="0" u="none" strike="noStrike" kern="1200" cap="none" spc="0" normalizeH="0" baseline="0" noProof="0" dirty="0" smtClean="0">
                <a:ln>
                  <a:noFill/>
                </a:ln>
                <a:solidFill>
                  <a:schemeClr val="bg1"/>
                </a:solidFill>
                <a:effectLst/>
                <a:uLnTx/>
                <a:uFillTx/>
                <a:latin typeface="+mn-lt"/>
                <a:ea typeface="+mn-ea"/>
                <a:cs typeface="+mn-cs"/>
              </a:rPr>
              <a:t>, Unity, </a:t>
            </a:r>
            <a:r>
              <a:rPr kumimoji="0" lang="en-US" sz="3200" b="0" i="0" u="none" strike="noStrike" kern="1200" cap="none" spc="0" normalizeH="0" baseline="0" noProof="0" dirty="0" err="1" smtClean="0">
                <a:ln>
                  <a:noFill/>
                </a:ln>
                <a:solidFill>
                  <a:schemeClr val="bg1"/>
                </a:solidFill>
                <a:effectLst/>
                <a:uLnTx/>
                <a:uFillTx/>
                <a:latin typeface="+mn-lt"/>
                <a:ea typeface="+mn-ea"/>
                <a:cs typeface="+mn-cs"/>
              </a:rPr>
              <a:t>Zveda</a:t>
            </a:r>
            <a:r>
              <a:rPr kumimoji="0" lang="en-US" sz="3200" b="0" i="0" u="none" strike="noStrike" kern="1200" cap="none" spc="0" normalizeH="0" baseline="0" noProof="0" dirty="0" smtClean="0">
                <a:ln>
                  <a:noFill/>
                </a:ln>
                <a:solidFill>
                  <a:schemeClr val="bg1"/>
                </a:solidFill>
                <a:effectLst/>
                <a:uLnTx/>
                <a:uFillTx/>
                <a:latin typeface="+mn-lt"/>
                <a:ea typeface="+mn-ea"/>
                <a:cs typeface="+mn-cs"/>
              </a:rPr>
              <a:t>, Destiny, Quest, </a:t>
            </a:r>
            <a:r>
              <a:rPr kumimoji="0" lang="en-US" sz="3200" b="0" i="0" u="none" strike="noStrike" kern="1200" cap="none" spc="0" normalizeH="0" baseline="0" noProof="0" dirty="0" err="1" smtClean="0">
                <a:ln>
                  <a:noFill/>
                </a:ln>
                <a:solidFill>
                  <a:schemeClr val="bg1"/>
                </a:solidFill>
                <a:effectLst/>
                <a:uLnTx/>
                <a:uFillTx/>
                <a:latin typeface="+mn-lt"/>
                <a:ea typeface="+mn-ea"/>
                <a:cs typeface="+mn-cs"/>
              </a:rPr>
              <a:t>Pirs</a:t>
            </a:r>
            <a:r>
              <a:rPr kumimoji="0" lang="en-US" sz="3200" b="0" i="0" u="none" strike="noStrike" kern="1200" cap="none" spc="0" normalizeH="0" baseline="0" noProof="0" dirty="0" smtClean="0">
                <a:ln>
                  <a:noFill/>
                </a:ln>
                <a:solidFill>
                  <a:schemeClr val="bg1"/>
                </a:solidFill>
                <a:effectLst/>
                <a:uLnTx/>
                <a:uFillTx/>
                <a:latin typeface="+mn-lt"/>
                <a:ea typeface="+mn-ea"/>
                <a:cs typeface="+mn-cs"/>
              </a:rPr>
              <a:t>, Harmony, Columbus, </a:t>
            </a:r>
            <a:r>
              <a:rPr kumimoji="0" lang="en-US" sz="3200" b="0" i="0" u="none" strike="noStrike" kern="1200" cap="none" spc="0" normalizeH="0" baseline="0" noProof="0" dirty="0" err="1" smtClean="0">
                <a:ln>
                  <a:noFill/>
                </a:ln>
                <a:solidFill>
                  <a:schemeClr val="bg1"/>
                </a:solidFill>
                <a:effectLst/>
                <a:uLnTx/>
                <a:uFillTx/>
                <a:latin typeface="+mn-lt"/>
                <a:ea typeface="+mn-ea"/>
                <a:cs typeface="+mn-cs"/>
              </a:rPr>
              <a:t>Kibo</a:t>
            </a:r>
            <a:r>
              <a:rPr kumimoji="0" lang="en-US" sz="3200" b="0" i="0" u="none" strike="noStrike" kern="1200" cap="none" spc="0" normalizeH="0" baseline="0" noProof="0" dirty="0" smtClean="0">
                <a:ln>
                  <a:noFill/>
                </a:ln>
                <a:solidFill>
                  <a:schemeClr val="bg1"/>
                </a:solidFill>
                <a:effectLst/>
                <a:uLnTx/>
                <a:uFillTx/>
                <a:latin typeface="+mn-lt"/>
                <a:ea typeface="+mn-ea"/>
                <a:cs typeface="+mn-cs"/>
              </a:rPr>
              <a:t>, Cupola, </a:t>
            </a:r>
            <a:r>
              <a:rPr kumimoji="0" lang="en-US" sz="3200" b="0" i="0" u="none" strike="noStrike" kern="1200" cap="none" spc="0" normalizeH="0" baseline="0" noProof="0" dirty="0" err="1" smtClean="0">
                <a:ln>
                  <a:noFill/>
                </a:ln>
                <a:solidFill>
                  <a:schemeClr val="bg1"/>
                </a:solidFill>
                <a:effectLst/>
                <a:uLnTx/>
                <a:uFillTx/>
                <a:latin typeface="+mn-lt"/>
                <a:ea typeface="+mn-ea"/>
                <a:cs typeface="+mn-cs"/>
              </a:rPr>
              <a:t>Rassvet</a:t>
            </a:r>
            <a:r>
              <a:rPr kumimoji="0" lang="en-US" sz="3200" b="0" i="0" u="none" strike="noStrike" kern="1200" cap="none" spc="0" normalizeH="0" baseline="0" noProof="0" dirty="0" smtClean="0">
                <a:ln>
                  <a:noFill/>
                </a:ln>
                <a:solidFill>
                  <a:schemeClr val="bg1"/>
                </a:solidFill>
                <a:effectLst/>
                <a:uLnTx/>
                <a:uFillTx/>
                <a:latin typeface="+mn-lt"/>
                <a:ea typeface="+mn-ea"/>
                <a:cs typeface="+mn-cs"/>
              </a:rPr>
              <a:t>, Leonardo, </a:t>
            </a:r>
            <a:r>
              <a:rPr kumimoji="0" lang="en-US" sz="3200" b="0" i="0" u="none" strike="noStrike" kern="1200" cap="none" spc="0" normalizeH="0" baseline="0" noProof="0" dirty="0" err="1" smtClean="0">
                <a:ln>
                  <a:noFill/>
                </a:ln>
                <a:solidFill>
                  <a:schemeClr val="bg1"/>
                </a:solidFill>
                <a:effectLst/>
                <a:uLnTx/>
                <a:uFillTx/>
                <a:latin typeface="+mn-lt"/>
                <a:ea typeface="+mn-ea"/>
                <a:cs typeface="+mn-cs"/>
              </a:rPr>
              <a:t>Nauka</a:t>
            </a:r>
            <a:r>
              <a:rPr kumimoji="0" lang="en-US" sz="3200" b="0" i="0" u="none" strike="noStrike" kern="1200" cap="none" spc="0" normalizeH="0" baseline="0" noProof="0" dirty="0" smtClean="0">
                <a:ln>
                  <a:noFill/>
                </a:ln>
                <a:solidFill>
                  <a:schemeClr val="bg1"/>
                </a:solidFill>
                <a:effectLst/>
                <a:uLnTx/>
                <a:uFillTx/>
                <a:latin typeface="+mn-lt"/>
                <a:ea typeface="+mn-ea"/>
                <a:cs typeface="+mn-cs"/>
              </a:rPr>
              <a:t>*, </a:t>
            </a:r>
            <a:r>
              <a:rPr kumimoji="0" lang="en-US" sz="3200" b="0" i="0" u="none" strike="noStrike" kern="1200" cap="none" spc="0" normalizeH="0" baseline="0" noProof="0" dirty="0" err="1" smtClean="0">
                <a:ln>
                  <a:noFill/>
                </a:ln>
                <a:solidFill>
                  <a:schemeClr val="bg1"/>
                </a:solidFill>
                <a:effectLst/>
                <a:uLnTx/>
                <a:uFillTx/>
                <a:latin typeface="+mn-lt"/>
                <a:ea typeface="+mn-ea"/>
                <a:cs typeface="+mn-cs"/>
              </a:rPr>
              <a:t>Uzolovoy</a:t>
            </a:r>
            <a:r>
              <a:rPr kumimoji="0" lang="en-US" sz="3200" b="0" i="0" u="none" strike="noStrike" kern="1200" cap="none" spc="0" normalizeH="0" baseline="0" noProof="0" dirty="0" smtClean="0">
                <a:ln>
                  <a:noFill/>
                </a:ln>
                <a:solidFill>
                  <a:schemeClr val="bg1"/>
                </a:solidFill>
                <a:effectLst/>
                <a:uLnTx/>
                <a:uFillTx/>
                <a:latin typeface="+mn-lt"/>
                <a:ea typeface="+mn-ea"/>
                <a:cs typeface="+mn-cs"/>
              </a:rPr>
              <a:t>*</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bg1"/>
                </a:solidFill>
                <a:effectLst/>
                <a:uLnTx/>
                <a:uFillTx/>
                <a:latin typeface="+mn-lt"/>
                <a:ea typeface="+mn-ea"/>
                <a:cs typeface="+mn-cs"/>
              </a:rPr>
              <a:t>Exhaustive list</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bg1"/>
                </a:solidFill>
                <a:effectLst/>
                <a:uLnTx/>
                <a:uFillTx/>
                <a:latin typeface="+mn-lt"/>
                <a:ea typeface="+mn-ea"/>
                <a:cs typeface="+mn-cs"/>
              </a:rPr>
              <a:t>I need the exact answer</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bg1"/>
                </a:solidFill>
                <a:effectLst/>
                <a:uLnTx/>
                <a:uFillTx/>
                <a:latin typeface="+mn-lt"/>
                <a:ea typeface="+mn-ea"/>
                <a:cs typeface="+mn-cs"/>
              </a:rPr>
              <a:t>What is the </a:t>
            </a:r>
            <a:r>
              <a:rPr kumimoji="0" lang="en-US" sz="3200" b="0" i="0" u="none" strike="noStrike" kern="1200" cap="none" spc="0" normalizeH="0" baseline="0" noProof="0" dirty="0" err="1" smtClean="0">
                <a:ln>
                  <a:noFill/>
                </a:ln>
                <a:solidFill>
                  <a:schemeClr val="bg1"/>
                </a:solidFill>
                <a:effectLst/>
                <a:uLnTx/>
                <a:uFillTx/>
                <a:latin typeface="+mn-lt"/>
                <a:ea typeface="+mn-ea"/>
                <a:cs typeface="+mn-cs"/>
              </a:rPr>
              <a:t>asterix</a:t>
            </a:r>
            <a:r>
              <a:rPr kumimoji="0" lang="en-US" sz="3200" b="0" i="0" u="none" strike="noStrike" kern="1200" cap="none" spc="0" normalizeH="0" baseline="0" noProof="0" dirty="0" smtClean="0">
                <a:ln>
                  <a:noFill/>
                </a:ln>
                <a:solidFill>
                  <a:schemeClr val="bg1"/>
                </a:solidFill>
                <a:effectLst/>
                <a:uLnTx/>
                <a:uFillTx/>
                <a:latin typeface="+mn-lt"/>
                <a:ea typeface="+mn-ea"/>
                <a:cs typeface="+mn-cs"/>
              </a:rPr>
              <a:t> for?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32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sp>
        <p:nvSpPr>
          <p:cNvPr id="5" name="TextBox 4"/>
          <p:cNvSpPr txBox="1"/>
          <p:nvPr/>
        </p:nvSpPr>
        <p:spPr>
          <a:xfrm>
            <a:off x="683568" y="980728"/>
            <a:ext cx="7416824" cy="1200329"/>
          </a:xfrm>
          <a:prstGeom prst="rect">
            <a:avLst/>
          </a:prstGeom>
          <a:noFill/>
        </p:spPr>
        <p:txBody>
          <a:bodyPr wrap="square" rtlCol="0">
            <a:spAutoFit/>
          </a:bodyPr>
          <a:lstStyle/>
          <a:p>
            <a:r>
              <a:rPr lang="en-IN" sz="2400" dirty="0">
                <a:solidFill>
                  <a:schemeClr val="bg1"/>
                </a:solidFill>
              </a:rPr>
              <a:t>Pressurised </a:t>
            </a:r>
            <a:r>
              <a:rPr lang="en-IN" sz="2400" dirty="0" smtClean="0">
                <a:solidFill>
                  <a:schemeClr val="bg1"/>
                </a:solidFill>
              </a:rPr>
              <a:t>modules, International Space Station</a:t>
            </a:r>
          </a:p>
          <a:p>
            <a:endParaRPr lang="en-US" sz="2400" dirty="0">
              <a:solidFill>
                <a:schemeClr val="bg1"/>
              </a:solidFill>
            </a:endParaRPr>
          </a:p>
          <a:p>
            <a:r>
              <a:rPr lang="en-US" sz="2400" dirty="0" smtClean="0">
                <a:solidFill>
                  <a:schemeClr val="bg1"/>
                </a:solidFill>
              </a:rPr>
              <a:t>* - scheduled additional modules</a:t>
            </a:r>
            <a:endParaRPr lang="en-IN" sz="2400" dirty="0">
              <a:solidFill>
                <a:schemeClr val="bg1"/>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www.infiniteunknown.net/wp-content/uploads/2010/07/earth_and_moon.jpg"/>
          <p:cNvPicPr>
            <a:picLocks noChangeAspect="1" noChangeArrowheads="1"/>
          </p:cNvPicPr>
          <p:nvPr/>
        </p:nvPicPr>
        <p:blipFill>
          <a:blip r:embed="rId2" cstate="print"/>
          <a:srcRect/>
          <a:stretch>
            <a:fillRect/>
          </a:stretch>
        </p:blipFill>
        <p:spPr bwMode="auto">
          <a:xfrm>
            <a:off x="1" y="0"/>
            <a:ext cx="9143999" cy="6858000"/>
          </a:xfrm>
          <a:prstGeom prst="rect">
            <a:avLst/>
          </a:prstGeom>
          <a:noFill/>
        </p:spPr>
      </p:pic>
      <p:sp>
        <p:nvSpPr>
          <p:cNvPr id="5" name="Title 3"/>
          <p:cNvSpPr txBox="1">
            <a:spLocks/>
          </p:cNvSpPr>
          <p:nvPr/>
        </p:nvSpPr>
        <p:spPr>
          <a:xfrm>
            <a:off x="4572000" y="4941168"/>
            <a:ext cx="3742184" cy="864096"/>
          </a:xfrm>
          <a:prstGeom prst="rect">
            <a:avLst/>
          </a:prstGeom>
        </p:spPr>
        <p:style>
          <a:lnRef idx="3">
            <a:schemeClr val="lt1"/>
          </a:lnRef>
          <a:fillRef idx="1">
            <a:schemeClr val="dk1"/>
          </a:fillRef>
          <a:effectRef idx="1">
            <a:schemeClr val="dk1"/>
          </a:effectRef>
          <a:fontRef idx="minor">
            <a:schemeClr val="lt1"/>
          </a:fontRef>
        </p:style>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chemeClr val="bg1"/>
                </a:solidFill>
                <a:latin typeface="+mj-lt"/>
                <a:ea typeface="+mj-ea"/>
                <a:cs typeface="+mj-cs"/>
              </a:rPr>
              <a:t>Stamps</a:t>
            </a:r>
            <a:endParaRPr kumimoji="0" lang="en-IN" sz="44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a:t>
            </a:r>
            <a:endParaRPr lang="en-IN" sz="2800" dirty="0">
              <a:solidFill>
                <a:schemeClr val="bg1"/>
              </a:solidFill>
            </a:endParaRPr>
          </a:p>
        </p:txBody>
      </p:sp>
      <p:pic>
        <p:nvPicPr>
          <p:cNvPr id="4" name="Picture 2"/>
          <p:cNvPicPr>
            <a:picLocks noChangeAspect="1" noChangeArrowheads="1"/>
          </p:cNvPicPr>
          <p:nvPr/>
        </p:nvPicPr>
        <p:blipFill>
          <a:blip r:embed="rId3" cstate="print"/>
          <a:srcRect/>
          <a:stretch>
            <a:fillRect/>
          </a:stretch>
        </p:blipFill>
        <p:spPr bwMode="auto">
          <a:xfrm>
            <a:off x="467544" y="1052736"/>
            <a:ext cx="4085254" cy="2664296"/>
          </a:xfrm>
          <a:prstGeom prst="rect">
            <a:avLst/>
          </a:prstGeom>
          <a:noFill/>
          <a:ln w="9525">
            <a:noFill/>
            <a:miter lim="800000"/>
            <a:headEnd/>
            <a:tailEnd/>
          </a:ln>
        </p:spPr>
      </p:pic>
      <p:pic>
        <p:nvPicPr>
          <p:cNvPr id="5" name="Picture 3"/>
          <p:cNvPicPr>
            <a:picLocks noChangeAspect="1" noChangeArrowheads="1"/>
          </p:cNvPicPr>
          <p:nvPr/>
        </p:nvPicPr>
        <p:blipFill>
          <a:blip r:embed="rId4" cstate="print"/>
          <a:srcRect/>
          <a:stretch>
            <a:fillRect/>
          </a:stretch>
        </p:blipFill>
        <p:spPr bwMode="auto">
          <a:xfrm>
            <a:off x="4860032" y="980728"/>
            <a:ext cx="3779912" cy="2401267"/>
          </a:xfrm>
          <a:prstGeom prst="rect">
            <a:avLst/>
          </a:prstGeom>
          <a:noFill/>
          <a:ln w="9525">
            <a:noFill/>
            <a:miter lim="800000"/>
            <a:headEnd/>
            <a:tailEnd/>
          </a:ln>
        </p:spPr>
      </p:pic>
      <p:pic>
        <p:nvPicPr>
          <p:cNvPr id="6" name="Picture 4"/>
          <p:cNvPicPr>
            <a:picLocks noChangeAspect="1" noChangeArrowheads="1"/>
          </p:cNvPicPr>
          <p:nvPr/>
        </p:nvPicPr>
        <p:blipFill>
          <a:blip r:embed="rId5" cstate="print"/>
          <a:srcRect/>
          <a:stretch>
            <a:fillRect/>
          </a:stretch>
        </p:blipFill>
        <p:spPr bwMode="auto">
          <a:xfrm>
            <a:off x="1691680" y="3933056"/>
            <a:ext cx="2686050" cy="2686050"/>
          </a:xfrm>
          <a:prstGeom prst="rect">
            <a:avLst/>
          </a:prstGeom>
          <a:noFill/>
          <a:ln w="9525">
            <a:noFill/>
            <a:miter lim="800000"/>
            <a:headEnd/>
            <a:tailEnd/>
          </a:ln>
        </p:spPr>
      </p:pic>
      <p:pic>
        <p:nvPicPr>
          <p:cNvPr id="8" name="Picture 5"/>
          <p:cNvPicPr>
            <a:picLocks noChangeAspect="1" noChangeArrowheads="1"/>
          </p:cNvPicPr>
          <p:nvPr/>
        </p:nvPicPr>
        <p:blipFill>
          <a:blip r:embed="rId6" cstate="print"/>
          <a:srcRect/>
          <a:stretch>
            <a:fillRect/>
          </a:stretch>
        </p:blipFill>
        <p:spPr bwMode="auto">
          <a:xfrm>
            <a:off x="5148064" y="3568821"/>
            <a:ext cx="2520280" cy="32891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0"/>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pic>
        <p:nvPicPr>
          <p:cNvPr id="61442" name="Picture 2" descr="http://t1.gstatic.com/images?q=tbn:ANd9GcQ6pVfAgumDAWJDfEw7tSPG1zVRLBMPTixK1EBLW-I5TjNaUscGag"/>
          <p:cNvPicPr>
            <a:picLocks noChangeAspect="1" noChangeArrowheads="1"/>
          </p:cNvPicPr>
          <p:nvPr/>
        </p:nvPicPr>
        <p:blipFill>
          <a:blip r:embed="rId3" cstate="print"/>
          <a:srcRect/>
          <a:stretch>
            <a:fillRect/>
          </a:stretch>
        </p:blipFill>
        <p:spPr bwMode="auto">
          <a:xfrm>
            <a:off x="1331640" y="1412776"/>
            <a:ext cx="1847850" cy="2476501"/>
          </a:xfrm>
          <a:prstGeom prst="rect">
            <a:avLst/>
          </a:prstGeom>
          <a:noFill/>
        </p:spPr>
      </p:pic>
      <p:sp>
        <p:nvSpPr>
          <p:cNvPr id="5" name="Rectangle 4"/>
          <p:cNvSpPr/>
          <p:nvPr/>
        </p:nvSpPr>
        <p:spPr>
          <a:xfrm>
            <a:off x="3329608" y="1844824"/>
            <a:ext cx="5274840" cy="1569660"/>
          </a:xfrm>
          <a:prstGeom prst="rect">
            <a:avLst/>
          </a:prstGeom>
        </p:spPr>
        <p:txBody>
          <a:bodyPr wrap="square">
            <a:spAutoFit/>
          </a:bodyPr>
          <a:lstStyle/>
          <a:p>
            <a:pPr algn="just"/>
            <a:r>
              <a:rPr lang="en-IN" sz="2400" b="1" dirty="0" err="1" smtClean="0">
                <a:solidFill>
                  <a:schemeClr val="bg1"/>
                </a:solidFill>
              </a:rPr>
              <a:t>Valentina</a:t>
            </a:r>
            <a:r>
              <a:rPr lang="en-IN" sz="2400" b="1" dirty="0" smtClean="0">
                <a:solidFill>
                  <a:schemeClr val="bg1"/>
                </a:solidFill>
              </a:rPr>
              <a:t> </a:t>
            </a:r>
            <a:r>
              <a:rPr lang="en-IN" sz="2400" b="1" dirty="0" err="1" smtClean="0">
                <a:solidFill>
                  <a:schemeClr val="bg1"/>
                </a:solidFill>
              </a:rPr>
              <a:t>Vladimirovna</a:t>
            </a:r>
            <a:r>
              <a:rPr lang="en-IN" sz="2400" b="1" dirty="0" smtClean="0">
                <a:solidFill>
                  <a:schemeClr val="bg1"/>
                </a:solidFill>
              </a:rPr>
              <a:t> Tereshkova</a:t>
            </a:r>
            <a:r>
              <a:rPr lang="en-IN" sz="2400" dirty="0" smtClean="0">
                <a:solidFill>
                  <a:schemeClr val="bg1"/>
                </a:solidFill>
              </a:rPr>
              <a:t>  ( is a retired Soviet cosmonaut and engineer, and the first woman to have flown in space.</a:t>
            </a:r>
            <a:endParaRPr lang="en-IN" sz="2400" dirty="0">
              <a:solidFill>
                <a:schemeClr val="bg1"/>
              </a:solidFill>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Question</a:t>
            </a:r>
            <a:endParaRPr lang="en-IN" sz="2800" dirty="0">
              <a:solidFill>
                <a:schemeClr val="bg1"/>
              </a:solidFill>
            </a:endParaRPr>
          </a:p>
        </p:txBody>
      </p:sp>
      <p:pic>
        <p:nvPicPr>
          <p:cNvPr id="4" name="Picture 2"/>
          <p:cNvPicPr>
            <a:picLocks noChangeAspect="1" noChangeArrowheads="1"/>
          </p:cNvPicPr>
          <p:nvPr/>
        </p:nvPicPr>
        <p:blipFill>
          <a:blip r:embed="rId3" cstate="print"/>
          <a:srcRect/>
          <a:stretch>
            <a:fillRect/>
          </a:stretch>
        </p:blipFill>
        <p:spPr bwMode="auto">
          <a:xfrm>
            <a:off x="2123728" y="874555"/>
            <a:ext cx="4896544" cy="59834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pic>
        <p:nvPicPr>
          <p:cNvPr id="4" name="Picture 12" descr="http://www.virtualstampclub.com/images/60mlk.jpg"/>
          <p:cNvPicPr>
            <a:picLocks noChangeAspect="1" noChangeArrowheads="1"/>
          </p:cNvPicPr>
          <p:nvPr/>
        </p:nvPicPr>
        <p:blipFill>
          <a:blip r:embed="rId3" cstate="print"/>
          <a:srcRect/>
          <a:stretch>
            <a:fillRect/>
          </a:stretch>
        </p:blipFill>
        <p:spPr bwMode="auto">
          <a:xfrm>
            <a:off x="1331640" y="692696"/>
            <a:ext cx="2843808" cy="2853288"/>
          </a:xfrm>
          <a:prstGeom prst="rect">
            <a:avLst/>
          </a:prstGeom>
          <a:noFill/>
        </p:spPr>
      </p:pic>
      <p:pic>
        <p:nvPicPr>
          <p:cNvPr id="5" name="Picture 2" descr="http://www.virtualstampclub.com/images/60corps.jpg"/>
          <p:cNvPicPr>
            <a:picLocks noChangeAspect="1" noChangeArrowheads="1"/>
          </p:cNvPicPr>
          <p:nvPr/>
        </p:nvPicPr>
        <p:blipFill>
          <a:blip r:embed="rId4" cstate="print"/>
          <a:srcRect/>
          <a:stretch>
            <a:fillRect/>
          </a:stretch>
        </p:blipFill>
        <p:spPr bwMode="auto">
          <a:xfrm>
            <a:off x="4716016" y="548680"/>
            <a:ext cx="3096344" cy="3096344"/>
          </a:xfrm>
          <a:prstGeom prst="rect">
            <a:avLst/>
          </a:prstGeom>
          <a:noFill/>
        </p:spPr>
      </p:pic>
      <p:pic>
        <p:nvPicPr>
          <p:cNvPr id="6" name="Picture 8" descr="http://www.virtualstampclub.com/images/60vietnam.jpg"/>
          <p:cNvPicPr>
            <a:picLocks noChangeAspect="1" noChangeArrowheads="1"/>
          </p:cNvPicPr>
          <p:nvPr/>
        </p:nvPicPr>
        <p:blipFill>
          <a:blip r:embed="rId5" cstate="print"/>
          <a:srcRect/>
          <a:stretch>
            <a:fillRect/>
          </a:stretch>
        </p:blipFill>
        <p:spPr bwMode="auto">
          <a:xfrm>
            <a:off x="5292080" y="4149080"/>
            <a:ext cx="1977008" cy="2006664"/>
          </a:xfrm>
          <a:prstGeom prst="rect">
            <a:avLst/>
          </a:prstGeom>
          <a:noFill/>
        </p:spPr>
      </p:pic>
      <p:pic>
        <p:nvPicPr>
          <p:cNvPr id="7" name="Picture 1"/>
          <p:cNvPicPr>
            <a:picLocks noChangeAspect="1" noChangeArrowheads="1"/>
          </p:cNvPicPr>
          <p:nvPr/>
        </p:nvPicPr>
        <p:blipFill>
          <a:blip r:embed="rId6" cstate="print"/>
          <a:srcRect/>
          <a:stretch>
            <a:fillRect/>
          </a:stretch>
        </p:blipFill>
        <p:spPr bwMode="auto">
          <a:xfrm>
            <a:off x="1619672" y="3933056"/>
            <a:ext cx="2520280" cy="2482850"/>
          </a:xfrm>
          <a:prstGeom prst="rect">
            <a:avLst/>
          </a:prstGeom>
          <a:noFill/>
          <a:ln w="9525">
            <a:noFill/>
            <a:miter lim="800000"/>
            <a:headEnd/>
            <a:tailEnd/>
          </a:ln>
        </p:spPr>
      </p:pic>
      <p:sp>
        <p:nvSpPr>
          <p:cNvPr id="8" name="Oval 7"/>
          <p:cNvSpPr/>
          <p:nvPr/>
        </p:nvSpPr>
        <p:spPr>
          <a:xfrm>
            <a:off x="611560" y="4797152"/>
            <a:ext cx="792088" cy="72008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t>?</a:t>
            </a:r>
            <a:endParaRPr lang="en-IN" sz="2800"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pic>
        <p:nvPicPr>
          <p:cNvPr id="4" name="Picture 22" descr="http://www.virtualstampclub.com/images/60bowl.jpg"/>
          <p:cNvPicPr>
            <a:picLocks noChangeAspect="1" noChangeArrowheads="1"/>
          </p:cNvPicPr>
          <p:nvPr/>
        </p:nvPicPr>
        <p:blipFill>
          <a:blip r:embed="rId3" cstate="print"/>
          <a:srcRect/>
          <a:stretch>
            <a:fillRect/>
          </a:stretch>
        </p:blipFill>
        <p:spPr bwMode="auto">
          <a:xfrm>
            <a:off x="4283968" y="404664"/>
            <a:ext cx="3261742" cy="3261742"/>
          </a:xfrm>
          <a:prstGeom prst="rect">
            <a:avLst/>
          </a:prstGeom>
          <a:noFill/>
        </p:spPr>
      </p:pic>
      <p:pic>
        <p:nvPicPr>
          <p:cNvPr id="5" name="Picture 6" descr="http://www.virtualstampclub.com/images/60maris.jpg"/>
          <p:cNvPicPr>
            <a:picLocks noChangeAspect="1" noChangeArrowheads="1"/>
          </p:cNvPicPr>
          <p:nvPr/>
        </p:nvPicPr>
        <p:blipFill>
          <a:blip r:embed="rId4" cstate="print"/>
          <a:srcRect/>
          <a:stretch>
            <a:fillRect/>
          </a:stretch>
        </p:blipFill>
        <p:spPr bwMode="auto">
          <a:xfrm>
            <a:off x="1547664" y="3789040"/>
            <a:ext cx="2171700" cy="2171701"/>
          </a:xfrm>
          <a:prstGeom prst="rect">
            <a:avLst/>
          </a:prstGeom>
          <a:noFill/>
        </p:spPr>
      </p:pic>
      <p:pic>
        <p:nvPicPr>
          <p:cNvPr id="6" name="Picture 4"/>
          <p:cNvPicPr>
            <a:picLocks noChangeAspect="1" noChangeArrowheads="1"/>
          </p:cNvPicPr>
          <p:nvPr/>
        </p:nvPicPr>
        <p:blipFill>
          <a:blip r:embed="rId5" cstate="print"/>
          <a:srcRect/>
          <a:stretch>
            <a:fillRect/>
          </a:stretch>
        </p:blipFill>
        <p:spPr bwMode="auto">
          <a:xfrm>
            <a:off x="1547664" y="836712"/>
            <a:ext cx="2257425" cy="2257425"/>
          </a:xfrm>
          <a:prstGeom prst="rect">
            <a:avLst/>
          </a:prstGeom>
          <a:noFill/>
          <a:ln w="9525">
            <a:noFill/>
            <a:miter lim="800000"/>
            <a:headEnd/>
            <a:tailEnd/>
          </a:ln>
        </p:spPr>
      </p:pic>
      <p:pic>
        <p:nvPicPr>
          <p:cNvPr id="7" name="Picture 6" descr="http://www.virtualstampclub.com/images/60beatles.jpg"/>
          <p:cNvPicPr>
            <a:picLocks noChangeAspect="1" noChangeArrowheads="1"/>
          </p:cNvPicPr>
          <p:nvPr/>
        </p:nvPicPr>
        <p:blipFill>
          <a:blip r:embed="rId6" cstate="print"/>
          <a:srcRect/>
          <a:stretch>
            <a:fillRect/>
          </a:stretch>
        </p:blipFill>
        <p:spPr bwMode="auto">
          <a:xfrm>
            <a:off x="4427984" y="3905249"/>
            <a:ext cx="2857500" cy="2952751"/>
          </a:xfrm>
          <a:prstGeom prst="rect">
            <a:avLst/>
          </a:prstGeom>
          <a:noFill/>
        </p:spPr>
      </p:pic>
      <p:sp>
        <p:nvSpPr>
          <p:cNvPr id="8" name="Oval 7"/>
          <p:cNvSpPr/>
          <p:nvPr/>
        </p:nvSpPr>
        <p:spPr>
          <a:xfrm>
            <a:off x="395536" y="1412776"/>
            <a:ext cx="792088" cy="72008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t>?</a:t>
            </a:r>
            <a:endParaRPr lang="en-IN" sz="2800"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pic>
        <p:nvPicPr>
          <p:cNvPr id="4" name="Picture 2" descr="http://www.virtualstampclub.com/images/60moonwalk.jpg"/>
          <p:cNvPicPr>
            <a:picLocks noChangeAspect="1" noChangeArrowheads="1"/>
          </p:cNvPicPr>
          <p:nvPr/>
        </p:nvPicPr>
        <p:blipFill>
          <a:blip r:embed="rId3" cstate="print"/>
          <a:srcRect/>
          <a:stretch>
            <a:fillRect/>
          </a:stretch>
        </p:blipFill>
        <p:spPr bwMode="auto">
          <a:xfrm>
            <a:off x="395536" y="836712"/>
            <a:ext cx="2520280" cy="2478276"/>
          </a:xfrm>
          <a:prstGeom prst="rect">
            <a:avLst/>
          </a:prstGeom>
          <a:noFill/>
        </p:spPr>
      </p:pic>
      <p:pic>
        <p:nvPicPr>
          <p:cNvPr id="5" name="Picture 10" descr="http://www.virtualstampclub.com/images/60barbie.jpg"/>
          <p:cNvPicPr>
            <a:picLocks noChangeAspect="1" noChangeArrowheads="1"/>
          </p:cNvPicPr>
          <p:nvPr/>
        </p:nvPicPr>
        <p:blipFill>
          <a:blip r:embed="rId4" cstate="print"/>
          <a:srcRect/>
          <a:stretch>
            <a:fillRect/>
          </a:stretch>
        </p:blipFill>
        <p:spPr bwMode="auto">
          <a:xfrm>
            <a:off x="3419872" y="3933056"/>
            <a:ext cx="2520280" cy="2496125"/>
          </a:xfrm>
          <a:prstGeom prst="rect">
            <a:avLst/>
          </a:prstGeom>
          <a:noFill/>
        </p:spPr>
      </p:pic>
      <p:pic>
        <p:nvPicPr>
          <p:cNvPr id="6" name="Picture 16" descr="http://www.virtualstampclub.com/images/60chip.jpg"/>
          <p:cNvPicPr>
            <a:picLocks noChangeAspect="1" noChangeArrowheads="1"/>
          </p:cNvPicPr>
          <p:nvPr/>
        </p:nvPicPr>
        <p:blipFill>
          <a:blip r:embed="rId5" cstate="print"/>
          <a:srcRect/>
          <a:stretch>
            <a:fillRect/>
          </a:stretch>
        </p:blipFill>
        <p:spPr bwMode="auto">
          <a:xfrm>
            <a:off x="6372200" y="3861048"/>
            <a:ext cx="2528561" cy="2517801"/>
          </a:xfrm>
          <a:prstGeom prst="rect">
            <a:avLst/>
          </a:prstGeom>
          <a:noFill/>
        </p:spPr>
      </p:pic>
      <p:pic>
        <p:nvPicPr>
          <p:cNvPr id="7" name="Picture 18" descr="http://www.virtualstampclub.com/images/60mustang.jpg"/>
          <p:cNvPicPr>
            <a:picLocks noChangeAspect="1" noChangeArrowheads="1"/>
          </p:cNvPicPr>
          <p:nvPr/>
        </p:nvPicPr>
        <p:blipFill>
          <a:blip r:embed="rId6" cstate="print"/>
          <a:srcRect/>
          <a:stretch>
            <a:fillRect/>
          </a:stretch>
        </p:blipFill>
        <p:spPr bwMode="auto">
          <a:xfrm>
            <a:off x="467544" y="3933056"/>
            <a:ext cx="2448272" cy="2472756"/>
          </a:xfrm>
          <a:prstGeom prst="rect">
            <a:avLst/>
          </a:prstGeom>
          <a:noFill/>
        </p:spPr>
      </p:pic>
      <p:pic>
        <p:nvPicPr>
          <p:cNvPr id="8" name="Picture 24" descr="http://www.virtualstampclub.com/images/60packers.jpg"/>
          <p:cNvPicPr>
            <a:picLocks noChangeAspect="1" noChangeArrowheads="1"/>
          </p:cNvPicPr>
          <p:nvPr/>
        </p:nvPicPr>
        <p:blipFill>
          <a:blip r:embed="rId7" cstate="print"/>
          <a:srcRect/>
          <a:stretch>
            <a:fillRect/>
          </a:stretch>
        </p:blipFill>
        <p:spPr bwMode="auto">
          <a:xfrm>
            <a:off x="3419872" y="908720"/>
            <a:ext cx="2312370" cy="2345403"/>
          </a:xfrm>
          <a:prstGeom prst="rect">
            <a:avLst/>
          </a:prstGeom>
          <a:noFill/>
        </p:spPr>
      </p:pic>
      <p:pic>
        <p:nvPicPr>
          <p:cNvPr id="9" name="Picture 29"/>
          <p:cNvPicPr>
            <a:picLocks noChangeAspect="1" noChangeArrowheads="1"/>
          </p:cNvPicPr>
          <p:nvPr/>
        </p:nvPicPr>
        <p:blipFill>
          <a:blip r:embed="rId8" cstate="print"/>
          <a:srcRect/>
          <a:stretch>
            <a:fillRect/>
          </a:stretch>
        </p:blipFill>
        <p:spPr bwMode="auto">
          <a:xfrm>
            <a:off x="6084168" y="907376"/>
            <a:ext cx="2376264" cy="2367397"/>
          </a:xfrm>
          <a:prstGeom prst="rect">
            <a:avLst/>
          </a:prstGeom>
          <a:noFill/>
          <a:ln w="9525">
            <a:noFill/>
            <a:miter lim="800000"/>
            <a:headEnd/>
            <a:tailEnd/>
          </a:ln>
        </p:spPr>
      </p:pic>
      <p:sp>
        <p:nvSpPr>
          <p:cNvPr id="10" name="Oval 9"/>
          <p:cNvSpPr/>
          <p:nvPr/>
        </p:nvSpPr>
        <p:spPr>
          <a:xfrm>
            <a:off x="6876256" y="188640"/>
            <a:ext cx="792088" cy="72008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t>?</a:t>
            </a:r>
            <a:endParaRPr lang="en-IN" sz="2800"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3" name="TextBox 2"/>
          <p:cNvSpPr txBox="1"/>
          <p:nvPr/>
        </p:nvSpPr>
        <p:spPr>
          <a:xfrm>
            <a:off x="3059832" y="332656"/>
            <a:ext cx="2880320" cy="523220"/>
          </a:xfrm>
          <a:prstGeom prst="rect">
            <a:avLst/>
          </a:prstGeom>
          <a:noFill/>
        </p:spPr>
        <p:txBody>
          <a:bodyPr wrap="square" rtlCol="0">
            <a:spAutoFit/>
          </a:bodyPr>
          <a:lstStyle/>
          <a:p>
            <a:pPr algn="ctr"/>
            <a:r>
              <a:rPr lang="en-US" sz="2800" dirty="0" smtClean="0">
                <a:solidFill>
                  <a:schemeClr val="bg1"/>
                </a:solidFill>
              </a:rPr>
              <a:t>Answer</a:t>
            </a:r>
            <a:endParaRPr lang="en-IN" sz="2800" dirty="0">
              <a:solidFill>
                <a:schemeClr val="bg1"/>
              </a:solidFill>
            </a:endParaRPr>
          </a:p>
        </p:txBody>
      </p:sp>
      <p:pic>
        <p:nvPicPr>
          <p:cNvPr id="4" name="Picture 1"/>
          <p:cNvPicPr>
            <a:picLocks noChangeAspect="1" noChangeArrowheads="1"/>
          </p:cNvPicPr>
          <p:nvPr/>
        </p:nvPicPr>
        <p:blipFill>
          <a:blip r:embed="rId3" cstate="print"/>
          <a:srcRect/>
          <a:stretch>
            <a:fillRect/>
          </a:stretch>
        </p:blipFill>
        <p:spPr bwMode="auto">
          <a:xfrm>
            <a:off x="395536" y="908720"/>
            <a:ext cx="2520280" cy="2482850"/>
          </a:xfrm>
          <a:prstGeom prst="rect">
            <a:avLst/>
          </a:prstGeom>
          <a:noFill/>
          <a:ln w="9525">
            <a:noFill/>
            <a:miter lim="800000"/>
            <a:headEnd/>
            <a:tailEnd/>
          </a:ln>
        </p:spPr>
      </p:pic>
      <p:pic>
        <p:nvPicPr>
          <p:cNvPr id="5" name="Picture 29"/>
          <p:cNvPicPr>
            <a:picLocks noChangeAspect="1" noChangeArrowheads="1"/>
          </p:cNvPicPr>
          <p:nvPr/>
        </p:nvPicPr>
        <p:blipFill>
          <a:blip r:embed="rId4" cstate="print"/>
          <a:srcRect/>
          <a:stretch>
            <a:fillRect/>
          </a:stretch>
        </p:blipFill>
        <p:spPr bwMode="auto">
          <a:xfrm>
            <a:off x="6012160" y="1052736"/>
            <a:ext cx="2376264" cy="2367397"/>
          </a:xfrm>
          <a:prstGeom prst="rect">
            <a:avLst/>
          </a:prstGeom>
          <a:noFill/>
          <a:ln w="9525">
            <a:noFill/>
            <a:miter lim="800000"/>
            <a:headEnd/>
            <a:tailEnd/>
          </a:ln>
        </p:spPr>
      </p:pic>
      <p:pic>
        <p:nvPicPr>
          <p:cNvPr id="6" name="Picture 4"/>
          <p:cNvPicPr>
            <a:picLocks noChangeAspect="1" noChangeArrowheads="1"/>
          </p:cNvPicPr>
          <p:nvPr/>
        </p:nvPicPr>
        <p:blipFill>
          <a:blip r:embed="rId5" cstate="print"/>
          <a:srcRect/>
          <a:stretch>
            <a:fillRect/>
          </a:stretch>
        </p:blipFill>
        <p:spPr bwMode="auto">
          <a:xfrm>
            <a:off x="3275856" y="1124744"/>
            <a:ext cx="2257425" cy="2257425"/>
          </a:xfrm>
          <a:prstGeom prst="rect">
            <a:avLst/>
          </a:prstGeom>
          <a:noFill/>
          <a:ln w="9525">
            <a:noFill/>
            <a:miter lim="800000"/>
            <a:headEnd/>
            <a:tailEnd/>
          </a:ln>
        </p:spPr>
      </p:pic>
      <p:sp>
        <p:nvSpPr>
          <p:cNvPr id="7" name="TextBox 6"/>
          <p:cNvSpPr txBox="1"/>
          <p:nvPr/>
        </p:nvSpPr>
        <p:spPr>
          <a:xfrm>
            <a:off x="971600" y="3861048"/>
            <a:ext cx="1252843" cy="369332"/>
          </a:xfrm>
          <a:prstGeom prst="rect">
            <a:avLst/>
          </a:prstGeom>
          <a:noFill/>
        </p:spPr>
        <p:txBody>
          <a:bodyPr wrap="none" rtlCol="0">
            <a:spAutoFit/>
          </a:bodyPr>
          <a:lstStyle/>
          <a:p>
            <a:r>
              <a:rPr lang="en-US" b="1" dirty="0" smtClean="0">
                <a:solidFill>
                  <a:schemeClr val="bg1"/>
                </a:solidFill>
              </a:rPr>
              <a:t>Woodstock</a:t>
            </a:r>
            <a:endParaRPr lang="en-IN" b="1" dirty="0">
              <a:solidFill>
                <a:schemeClr val="bg1"/>
              </a:solidFill>
            </a:endParaRPr>
          </a:p>
        </p:txBody>
      </p:sp>
      <p:sp>
        <p:nvSpPr>
          <p:cNvPr id="8" name="TextBox 7"/>
          <p:cNvSpPr txBox="1"/>
          <p:nvPr/>
        </p:nvSpPr>
        <p:spPr>
          <a:xfrm>
            <a:off x="4139952" y="3861048"/>
            <a:ext cx="684803" cy="369332"/>
          </a:xfrm>
          <a:prstGeom prst="rect">
            <a:avLst/>
          </a:prstGeom>
          <a:noFill/>
        </p:spPr>
        <p:txBody>
          <a:bodyPr wrap="none" rtlCol="0">
            <a:spAutoFit/>
          </a:bodyPr>
          <a:lstStyle/>
          <a:p>
            <a:r>
              <a:rPr lang="en-US" b="1" dirty="0" smtClean="0">
                <a:solidFill>
                  <a:schemeClr val="bg1"/>
                </a:solidFill>
              </a:rPr>
              <a:t>Laser</a:t>
            </a:r>
            <a:endParaRPr lang="en-IN" b="1" dirty="0">
              <a:solidFill>
                <a:schemeClr val="bg1"/>
              </a:solidFill>
            </a:endParaRPr>
          </a:p>
        </p:txBody>
      </p:sp>
      <p:sp>
        <p:nvSpPr>
          <p:cNvPr id="9" name="TextBox 8"/>
          <p:cNvSpPr txBox="1"/>
          <p:nvPr/>
        </p:nvSpPr>
        <p:spPr>
          <a:xfrm>
            <a:off x="6876256" y="3933056"/>
            <a:ext cx="1027204" cy="369332"/>
          </a:xfrm>
          <a:prstGeom prst="rect">
            <a:avLst/>
          </a:prstGeom>
          <a:noFill/>
        </p:spPr>
        <p:txBody>
          <a:bodyPr wrap="none" rtlCol="0">
            <a:spAutoFit/>
          </a:bodyPr>
          <a:lstStyle/>
          <a:p>
            <a:r>
              <a:rPr lang="en-US" b="1" dirty="0" smtClean="0">
                <a:solidFill>
                  <a:schemeClr val="bg1"/>
                </a:solidFill>
              </a:rPr>
              <a:t>Star Trek</a:t>
            </a:r>
            <a:endParaRPr lang="en-IN" b="1" dirty="0">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415</TotalTime>
  <Words>2606</Words>
  <Application>Microsoft Office PowerPoint</Application>
  <PresentationFormat>On-screen Show (4:3)</PresentationFormat>
  <Paragraphs>364</Paragraphs>
  <Slides>108</Slides>
  <Notes>9</Notes>
  <HiddenSlides>0</HiddenSlides>
  <MMClips>0</MMClips>
  <ScaleCrop>false</ScaleCrop>
  <HeadingPairs>
    <vt:vector size="4" baseType="variant">
      <vt:variant>
        <vt:lpstr>Theme</vt:lpstr>
      </vt:variant>
      <vt:variant>
        <vt:i4>1</vt:i4>
      </vt:variant>
      <vt:variant>
        <vt:lpstr>Slide Titles</vt:lpstr>
      </vt:variant>
      <vt:variant>
        <vt:i4>108</vt:i4>
      </vt:variant>
    </vt:vector>
  </HeadingPairs>
  <TitlesOfParts>
    <vt:vector size="109"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ambrish</dc:creator>
  <cp:lastModifiedBy>ambrish</cp:lastModifiedBy>
  <cp:revision>175</cp:revision>
  <dcterms:created xsi:type="dcterms:W3CDTF">2013-09-20T11:42:03Z</dcterms:created>
  <dcterms:modified xsi:type="dcterms:W3CDTF">2013-09-20T18:53:12Z</dcterms:modified>
</cp:coreProperties>
</file>